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8" r:id="rId5"/>
    <p:sldId id="266" r:id="rId6"/>
    <p:sldId id="261" r:id="rId7"/>
    <p:sldId id="279" r:id="rId8"/>
    <p:sldId id="262" r:id="rId9"/>
    <p:sldId id="280" r:id="rId10"/>
    <p:sldId id="267" r:id="rId11"/>
    <p:sldId id="271" r:id="rId12"/>
    <p:sldId id="269" r:id="rId13"/>
    <p:sldId id="270" r:id="rId14"/>
    <p:sldId id="27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18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67A0F-BC5A-4057-BC93-BDE44B599020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92D13-FF55-4CD7-9AE7-3A6B900FCE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3507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67A0F-BC5A-4057-BC93-BDE44B599020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92D13-FF55-4CD7-9AE7-3A6B900FCE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3569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67A0F-BC5A-4057-BC93-BDE44B599020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92D13-FF55-4CD7-9AE7-3A6B900FCE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9231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67A0F-BC5A-4057-BC93-BDE44B599020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92D13-FF55-4CD7-9AE7-3A6B900FCE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8643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67A0F-BC5A-4057-BC93-BDE44B599020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92D13-FF55-4CD7-9AE7-3A6B900FCE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4739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67A0F-BC5A-4057-BC93-BDE44B599020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92D13-FF55-4CD7-9AE7-3A6B900FCE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9109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67A0F-BC5A-4057-BC93-BDE44B599020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92D13-FF55-4CD7-9AE7-3A6B900FCE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0776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67A0F-BC5A-4057-BC93-BDE44B599020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92D13-FF55-4CD7-9AE7-3A6B900FCE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594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67A0F-BC5A-4057-BC93-BDE44B599020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92D13-FF55-4CD7-9AE7-3A6B900FCE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4870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67A0F-BC5A-4057-BC93-BDE44B599020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92D13-FF55-4CD7-9AE7-3A6B900FCE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3087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67A0F-BC5A-4057-BC93-BDE44B599020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92D13-FF55-4CD7-9AE7-3A6B900FCE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6167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C67A0F-BC5A-4057-BC93-BDE44B599020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992D13-FF55-4CD7-9AE7-3A6B900FCE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032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3.png"/><Relationship Id="rId7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google.co.uk/url?sa=i&amp;url=https://thegrassrootstourist.com/2019/07/25/vanarama-national-league-season-preview-2019-20/&amp;psig=AOvVaw0V5nGu7-BfT5Qex88RDvuX&amp;ust=1600869421863000&amp;source=images&amp;cd=vfe&amp;ved=0CAIQjRxqFwoTCOjNz7v1_OsCFQAAAAAdAAAAABAE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3.png"/><Relationship Id="rId7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google.co.uk/url?sa=i&amp;url=https://thegrassrootstourist.com/2019/07/25/vanarama-national-league-season-preview-2019-20/&amp;psig=AOvVaw0V5nGu7-BfT5Qex88RDvuX&amp;ust=1600869421863000&amp;source=images&amp;cd=vfe&amp;ved=0CAIQjRxqFwoTCOjNz7v1_OsCFQAAAAAdAAAAABAE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google.co.uk/url?sa=i&amp;url=https://thegrassrootstourist.com/2019/07/25/vanarama-national-league-season-preview-2019-20/&amp;psig=AOvVaw0V5nGu7-BfT5Qex88RDvuX&amp;ust=1600869421863000&amp;source=images&amp;cd=vfe&amp;ved=0CAIQjRxqFwoTCOjNz7v1_OsCFQAAAAAdAAAAABAE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jpeg"/><Relationship Id="rId9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3.png"/><Relationship Id="rId7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google.co.uk/url?sa=i&amp;url=https://thegrassrootstourist.com/2019/07/25/vanarama-national-league-season-preview-2019-20/&amp;psig=AOvVaw0V5nGu7-BfT5Qex88RDvuX&amp;ust=1600869421863000&amp;source=images&amp;cd=vfe&amp;ved=0CAIQjRxqFwoTCOjNz7v1_OsCFQAAAAAdAAAAABAE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google.co.uk/url?sa=i&amp;url=https://thegrassrootstourist.com/2019/07/25/vanarama-national-league-season-preview-2019-20/&amp;psig=AOvVaw0V5nGu7-BfT5Qex88RDvuX&amp;ust=1600869421863000&amp;source=images&amp;cd=vfe&amp;ved=0CAIQjRxqFwoTCOjNz7v1_OsCFQAAAAAdAAAAABAE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mailto:jack.mountain@pne.com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3.png"/><Relationship Id="rId7" Type="http://schemas.openxmlformats.org/officeDocument/2006/relationships/hyperlink" Target="https://www.google.co.uk/url?sa=i&amp;url=https://thegrassrootstourist.com/2019/07/25/vanarama-national-league-season-preview-2019-20/&amp;psig=AOvVaw0V5nGu7-BfT5Qex88RDvuX&amp;ust=1600869421863000&amp;source=images&amp;cd=vfe&amp;ved=0CAIQjRxqFwoTCOjNz7v1_OsCFQAAAAAdAAAAABAE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13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google.co.uk/url?sa=i&amp;url=https://thegrassrootstourist.com/2019/07/25/vanarama-national-league-season-preview-2019-20/&amp;psig=AOvVaw0V5nGu7-BfT5Qex88RDvuX&amp;ust=1600869421863000&amp;source=images&amp;cd=vfe&amp;ved=0CAIQjRxqFwoTCOjNz7v1_OsCFQAAAAAdAAAAABAE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jpe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3.png"/><Relationship Id="rId7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google.co.uk/url?sa=i&amp;url=https://thegrassrootstourist.com/2019/07/25/vanarama-national-league-season-preview-2019-20/&amp;psig=AOvVaw0V5nGu7-BfT5Qex88RDvuX&amp;ust=1600869421863000&amp;source=images&amp;cd=vfe&amp;ved=0CAIQjRxqFwoTCOjNz7v1_OsCFQAAAAAdAAAAABAE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3.png"/><Relationship Id="rId7" Type="http://schemas.openxmlformats.org/officeDocument/2006/relationships/hyperlink" Target="https://www.google.co.uk/url?sa=i&amp;url=https://thegrassrootstourist.com/2019/07/25/vanarama-national-league-season-preview-2019-20/&amp;psig=AOvVaw0V5nGu7-BfT5Qex88RDvuX&amp;ust=1600869421863000&amp;source=images&amp;cd=vfe&amp;ved=0CAIQjRxqFwoTCOjNz7v1_OsCFQAAAAAdAAAAABAE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3.png"/><Relationship Id="rId7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google.co.uk/url?sa=i&amp;url=https://thegrassrootstourist.com/2019/07/25/vanarama-national-league-season-preview-2019-20/&amp;psig=AOvVaw0V5nGu7-BfT5Qex88RDvuX&amp;ust=1600869421863000&amp;source=images&amp;cd=vfe&amp;ved=0CAIQjRxqFwoTCOjNz7v1_OsCFQAAAAAdAAAAABAE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google.co.uk/url?sa=i&amp;url=https://thegrassrootstourist.com/2019/07/25/vanarama-national-league-season-preview-2019-20/&amp;psig=AOvVaw0V5nGu7-BfT5Qex88RDvuX&amp;ust=1600869421863000&amp;source=images&amp;cd=vfe&amp;ved=0CAIQjRxqFwoTCOjNz7v1_OsCFQAAAAAdAAAAABAE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3.png"/><Relationship Id="rId7" Type="http://schemas.openxmlformats.org/officeDocument/2006/relationships/hyperlink" Target="https://www.google.co.uk/url?sa=i&amp;url=https://thegrassrootstourist.com/2019/07/25/vanarama-national-league-season-preview-2019-20/&amp;psig=AOvVaw0V5nGu7-BfT5Qex88RDvuX&amp;ust=1600869421863000&amp;source=images&amp;cd=vfe&amp;ved=0CAIQjRxqFwoTCOjNz7v1_OsCFQAAAAAdAAAAABAE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happysoft.org.uk/countdown/numgame.php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3019965" y="2859581"/>
            <a:ext cx="52616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u="sng" dirty="0" smtClean="0">
                <a:latin typeface="MV Boli" panose="02000500030200090000" pitchFamily="2" charset="0"/>
                <a:cs typeface="MV Boli" panose="02000500030200090000" pitchFamily="2" charset="0"/>
              </a:rPr>
              <a:t>Premier League Champions </a:t>
            </a:r>
            <a:endParaRPr lang="en-GB" sz="3200" b="1" u="sng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898" y="2196269"/>
            <a:ext cx="982054" cy="1590188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8806851" y="0"/>
            <a:ext cx="3390900" cy="3009900"/>
            <a:chOff x="0" y="0"/>
            <a:chExt cx="3390900" cy="30099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448" t="89" r="-1" b="72014"/>
            <a:stretch/>
          </p:blipFill>
          <p:spPr bwMode="auto">
            <a:xfrm>
              <a:off x="85725" y="28575"/>
              <a:ext cx="3292475" cy="29813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8" name="Right Triangle 7"/>
            <p:cNvSpPr/>
            <p:nvPr/>
          </p:nvSpPr>
          <p:spPr>
            <a:xfrm>
              <a:off x="0" y="0"/>
              <a:ext cx="3390900" cy="2905125"/>
            </a:xfrm>
            <a:prstGeom prst="rt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</p:grpSp>
      <p:grpSp>
        <p:nvGrpSpPr>
          <p:cNvPr id="13" name="Group 12"/>
          <p:cNvGrpSpPr/>
          <p:nvPr/>
        </p:nvGrpSpPr>
        <p:grpSpPr>
          <a:xfrm rot="10800000">
            <a:off x="0" y="3891232"/>
            <a:ext cx="3390900" cy="3009900"/>
            <a:chOff x="0" y="0"/>
            <a:chExt cx="3390900" cy="300990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448" t="89" r="-1" b="72014"/>
            <a:stretch/>
          </p:blipFill>
          <p:spPr bwMode="auto">
            <a:xfrm>
              <a:off x="85725" y="28575"/>
              <a:ext cx="3292475" cy="29813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5" name="Right Triangle 14"/>
            <p:cNvSpPr/>
            <p:nvPr/>
          </p:nvSpPr>
          <p:spPr>
            <a:xfrm>
              <a:off x="0" y="0"/>
              <a:ext cx="3390900" cy="2905125"/>
            </a:xfrm>
            <a:prstGeom prst="rt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/>
          <a:srcRect l="7229" t="37269" r="28615" b="28836"/>
          <a:stretch/>
        </p:blipFill>
        <p:spPr>
          <a:xfrm>
            <a:off x="12700" y="100208"/>
            <a:ext cx="2178519" cy="647419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96"/>
          <a:stretch/>
        </p:blipFill>
        <p:spPr>
          <a:xfrm>
            <a:off x="8608902" y="5868408"/>
            <a:ext cx="3571597" cy="9587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114" y="2031397"/>
            <a:ext cx="725621" cy="40060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389" y="1603033"/>
            <a:ext cx="2501660" cy="62736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7788" y="1170967"/>
            <a:ext cx="2354559" cy="134651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7663" y="3648344"/>
            <a:ext cx="1891862" cy="180022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419" y="3996007"/>
            <a:ext cx="1557532" cy="155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2626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8806851" y="0"/>
            <a:ext cx="3390900" cy="3009900"/>
            <a:chOff x="0" y="0"/>
            <a:chExt cx="3390900" cy="30099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448" t="89" r="-1" b="72014"/>
            <a:stretch/>
          </p:blipFill>
          <p:spPr bwMode="auto">
            <a:xfrm>
              <a:off x="85725" y="28575"/>
              <a:ext cx="3292475" cy="29813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8" name="Right Triangle 7"/>
            <p:cNvSpPr/>
            <p:nvPr/>
          </p:nvSpPr>
          <p:spPr>
            <a:xfrm>
              <a:off x="0" y="0"/>
              <a:ext cx="3390900" cy="2905125"/>
            </a:xfrm>
            <a:prstGeom prst="rt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</p:grpSp>
      <p:grpSp>
        <p:nvGrpSpPr>
          <p:cNvPr id="13" name="Group 12"/>
          <p:cNvGrpSpPr/>
          <p:nvPr/>
        </p:nvGrpSpPr>
        <p:grpSpPr>
          <a:xfrm rot="10800000">
            <a:off x="0" y="3891232"/>
            <a:ext cx="3390900" cy="3009900"/>
            <a:chOff x="0" y="0"/>
            <a:chExt cx="3390900" cy="300990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448" t="89" r="-1" b="72014"/>
            <a:stretch/>
          </p:blipFill>
          <p:spPr bwMode="auto">
            <a:xfrm>
              <a:off x="85725" y="28575"/>
              <a:ext cx="3292475" cy="29813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5" name="Right Triangle 14"/>
            <p:cNvSpPr/>
            <p:nvPr/>
          </p:nvSpPr>
          <p:spPr>
            <a:xfrm>
              <a:off x="0" y="0"/>
              <a:ext cx="3390900" cy="2905125"/>
            </a:xfrm>
            <a:prstGeom prst="rt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7229" t="37269" r="28615" b="28836"/>
          <a:stretch/>
        </p:blipFill>
        <p:spPr>
          <a:xfrm>
            <a:off x="12700" y="100208"/>
            <a:ext cx="2178519" cy="647419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96"/>
          <a:stretch/>
        </p:blipFill>
        <p:spPr>
          <a:xfrm>
            <a:off x="8608902" y="5868408"/>
            <a:ext cx="3571597" cy="9587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6338" y="2939728"/>
            <a:ext cx="709953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3 </a:t>
            </a:r>
            <a:r>
              <a:rPr lang="en-GB" dirty="0" smtClean="0">
                <a:latin typeface="MV Boli" panose="02000500030200090000" pitchFamily="2" charset="0"/>
                <a:cs typeface="MV Boli" panose="02000500030200090000" pitchFamily="2" charset="0"/>
              </a:rPr>
              <a:t>Points: Can you perform a Forward Roll, without using your hands to help you up?</a:t>
            </a:r>
          </a:p>
          <a:p>
            <a:endParaRPr lang="en-GB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2 </a:t>
            </a:r>
            <a:r>
              <a:rPr lang="en-GB" dirty="0" smtClean="0">
                <a:latin typeface="MV Boli" panose="02000500030200090000" pitchFamily="2" charset="0"/>
                <a:cs typeface="MV Boli" panose="02000500030200090000" pitchFamily="2" charset="0"/>
              </a:rPr>
              <a:t>Points: Can you perform a Teddy Bear Roll?</a:t>
            </a:r>
          </a:p>
          <a:p>
            <a:endParaRPr lang="en-GB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1 </a:t>
            </a:r>
            <a:r>
              <a:rPr lang="en-GB" dirty="0" smtClean="0">
                <a:latin typeface="MV Boli" panose="02000500030200090000" pitchFamily="2" charset="0"/>
                <a:cs typeface="MV Boli" panose="02000500030200090000" pitchFamily="2" charset="0"/>
              </a:rPr>
              <a:t>Point: Can you perform a Egg Roll?</a:t>
            </a:r>
            <a:endParaRPr lang="en-GB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598" y="2171516"/>
            <a:ext cx="725621" cy="40060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80888" y="220957"/>
            <a:ext cx="65203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u="sng" dirty="0" smtClean="0">
                <a:latin typeface="MV Boli" panose="02000500030200090000" pitchFamily="2" charset="0"/>
                <a:cs typeface="MV Boli" panose="02000500030200090000" pitchFamily="2" charset="0"/>
              </a:rPr>
              <a:t>Gymnastics: Roll Challenge: KS2</a:t>
            </a:r>
            <a:endParaRPr lang="en-GB" sz="3200" b="1" u="sng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6338" y="1083230"/>
            <a:ext cx="8328914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>
                <a:latin typeface="MV Boli" panose="02000500030200090000" pitchFamily="2" charset="0"/>
                <a:cs typeface="MV Boli" panose="02000500030200090000" pitchFamily="2" charset="0"/>
              </a:rPr>
              <a:t>Curriculum links</a:t>
            </a:r>
          </a:p>
          <a:p>
            <a:r>
              <a:rPr lang="en-GB" dirty="0" smtClean="0">
                <a:latin typeface="MV Boli" panose="02000500030200090000" pitchFamily="2" charset="0"/>
                <a:cs typeface="MV Boli" panose="02000500030200090000" pitchFamily="2" charset="0"/>
              </a:rPr>
              <a:t>Develop </a:t>
            </a:r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flexibility, strength, technique, control and balance</a:t>
            </a:r>
            <a:endParaRPr lang="en-GB" b="1" u="sng" dirty="0" smtClean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endParaRPr lang="en-GB" b="1" u="sng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endParaRPr lang="en-GB" b="1" u="sng" dirty="0" smtClean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endParaRPr lang="en-GB" b="1" u="sng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en-GB" b="1" u="sng" dirty="0" smtClean="0">
                <a:latin typeface="MV Boli" panose="02000500030200090000" pitchFamily="2" charset="0"/>
                <a:cs typeface="MV Boli" panose="02000500030200090000" pitchFamily="2" charset="0"/>
              </a:rPr>
              <a:t>Challenge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 smtClean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690286" y="1582889"/>
            <a:ext cx="2879196" cy="439029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8649247" y="1736777"/>
            <a:ext cx="289416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u="sng" dirty="0" smtClean="0">
                <a:latin typeface="MV Boli" panose="02000500030200090000" pitchFamily="2" charset="0"/>
                <a:cs typeface="MV Boli" panose="02000500030200090000" pitchFamily="2" charset="0"/>
              </a:rPr>
              <a:t>Coaching points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MV Boli" panose="02000500030200090000" pitchFamily="2" charset="0"/>
                <a:cs typeface="MV Boli" panose="02000500030200090000" pitchFamily="2" charset="0"/>
              </a:rPr>
              <a:t>Egg Roll- Knees tucked into chest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MV Boli" panose="02000500030200090000" pitchFamily="2" charset="0"/>
                <a:cs typeface="MV Boli" panose="02000500030200090000" pitchFamily="2" charset="0"/>
              </a:rPr>
              <a:t>Teddy Bear Roll- Keep the Straddle shape, legs straight, roll over shoulders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MV Boli" panose="02000500030200090000" pitchFamily="2" charset="0"/>
                <a:cs typeface="MV Boli" panose="02000500030200090000" pitchFamily="2" charset="0"/>
              </a:rPr>
              <a:t>Forward Roll- Head tucked in, back of head touches the floor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MV Boli" panose="02000500030200090000" pitchFamily="2" charset="0"/>
                <a:cs typeface="MV Boli" panose="02000500030200090000" pitchFamily="2" charset="0"/>
              </a:rPr>
              <a:t>Try not to use your hands to help you up at the end. Roll from two feet.</a:t>
            </a:r>
          </a:p>
        </p:txBody>
      </p:sp>
      <p:pic>
        <p:nvPicPr>
          <p:cNvPr id="21" name="Picture 2" descr="Vanarama National League Season Preview 2019/20 – The Grass Roots Tourist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386" y="5845488"/>
            <a:ext cx="981749" cy="93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orward-roll-illustration_orig - Arabian Gymnastic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13" y="4251840"/>
            <a:ext cx="2846712" cy="884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4926386" y="675458"/>
            <a:ext cx="2052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u="sng" dirty="0" smtClean="0">
                <a:latin typeface="MV Boli" panose="02000500030200090000" pitchFamily="2" charset="0"/>
                <a:cs typeface="MV Boli" panose="02000500030200090000" pitchFamily="2" charset="0"/>
              </a:rPr>
              <a:t>Game 7</a:t>
            </a:r>
            <a:endParaRPr lang="en-GB" sz="3200" b="1" u="sng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607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8801100" y="-31708"/>
            <a:ext cx="3390900" cy="3009900"/>
            <a:chOff x="0" y="0"/>
            <a:chExt cx="3390900" cy="30099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448" t="89" r="-1" b="72014"/>
            <a:stretch/>
          </p:blipFill>
          <p:spPr bwMode="auto">
            <a:xfrm>
              <a:off x="85725" y="28575"/>
              <a:ext cx="3292475" cy="29813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8" name="Right Triangle 7"/>
            <p:cNvSpPr/>
            <p:nvPr/>
          </p:nvSpPr>
          <p:spPr>
            <a:xfrm>
              <a:off x="0" y="0"/>
              <a:ext cx="3390900" cy="2905125"/>
            </a:xfrm>
            <a:prstGeom prst="rt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</p:grpSp>
      <p:grpSp>
        <p:nvGrpSpPr>
          <p:cNvPr id="13" name="Group 12"/>
          <p:cNvGrpSpPr/>
          <p:nvPr/>
        </p:nvGrpSpPr>
        <p:grpSpPr>
          <a:xfrm rot="10800000">
            <a:off x="0" y="3891232"/>
            <a:ext cx="3390900" cy="3009900"/>
            <a:chOff x="0" y="0"/>
            <a:chExt cx="3390900" cy="300990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448" t="89" r="-1" b="72014"/>
            <a:stretch/>
          </p:blipFill>
          <p:spPr bwMode="auto">
            <a:xfrm>
              <a:off x="85725" y="28575"/>
              <a:ext cx="3292475" cy="29813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5" name="Right Triangle 14"/>
            <p:cNvSpPr/>
            <p:nvPr/>
          </p:nvSpPr>
          <p:spPr>
            <a:xfrm>
              <a:off x="0" y="0"/>
              <a:ext cx="3390900" cy="2905125"/>
            </a:xfrm>
            <a:prstGeom prst="rt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7229" t="37269" r="28615" b="28836"/>
          <a:stretch/>
        </p:blipFill>
        <p:spPr>
          <a:xfrm>
            <a:off x="12700" y="100208"/>
            <a:ext cx="2178519" cy="647419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96"/>
          <a:stretch/>
        </p:blipFill>
        <p:spPr>
          <a:xfrm>
            <a:off x="8608902" y="5868408"/>
            <a:ext cx="3571597" cy="9587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9148" y="4578783"/>
            <a:ext cx="709953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3 </a:t>
            </a:r>
            <a:r>
              <a:rPr lang="en-GB" dirty="0" smtClean="0">
                <a:latin typeface="MV Boli" panose="02000500030200090000" pitchFamily="2" charset="0"/>
                <a:cs typeface="MV Boli" panose="02000500030200090000" pitchFamily="2" charset="0"/>
              </a:rPr>
              <a:t>Points: 11+ targets </a:t>
            </a:r>
          </a:p>
          <a:p>
            <a:endParaRPr lang="en-GB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2 </a:t>
            </a:r>
            <a:r>
              <a:rPr lang="en-GB" dirty="0" smtClean="0">
                <a:latin typeface="MV Boli" panose="02000500030200090000" pitchFamily="2" charset="0"/>
                <a:cs typeface="MV Boli" panose="02000500030200090000" pitchFamily="2" charset="0"/>
              </a:rPr>
              <a:t>Points: 6-10 targets</a:t>
            </a:r>
          </a:p>
          <a:p>
            <a:endParaRPr lang="en-GB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1 </a:t>
            </a:r>
            <a:r>
              <a:rPr lang="en-GB" dirty="0" smtClean="0">
                <a:latin typeface="MV Boli" panose="02000500030200090000" pitchFamily="2" charset="0"/>
                <a:cs typeface="MV Boli" panose="02000500030200090000" pitchFamily="2" charset="0"/>
              </a:rPr>
              <a:t>Point: 0-5 targets </a:t>
            </a:r>
            <a:endParaRPr lang="en-GB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824" y="4200366"/>
            <a:ext cx="725621" cy="40060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305177" y="100208"/>
            <a:ext cx="5877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u="sng" dirty="0" smtClean="0">
                <a:latin typeface="MV Boli" panose="02000500030200090000" pitchFamily="2" charset="0"/>
                <a:cs typeface="MV Boli" panose="02000500030200090000" pitchFamily="2" charset="0"/>
              </a:rPr>
              <a:t>FMS: Target throwing – KS2</a:t>
            </a:r>
            <a:endParaRPr lang="en-GB" sz="3200" b="1" u="sng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6338" y="1083230"/>
            <a:ext cx="832891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>
                <a:latin typeface="MV Boli" panose="02000500030200090000" pitchFamily="2" charset="0"/>
                <a:cs typeface="MV Boli" panose="02000500030200090000" pitchFamily="2" charset="0"/>
              </a:rPr>
              <a:t>Curriculum links</a:t>
            </a:r>
          </a:p>
          <a:p>
            <a:endParaRPr lang="en-GB" dirty="0" smtClean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Master basic movements including throwing and catching </a:t>
            </a:r>
          </a:p>
          <a:p>
            <a:endParaRPr lang="en-GB" b="1" u="sng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en-GB" b="1" u="sng" dirty="0" smtClean="0">
                <a:latin typeface="MV Boli" panose="02000500030200090000" pitchFamily="2" charset="0"/>
                <a:cs typeface="MV Boli" panose="02000500030200090000" pitchFamily="2" charset="0"/>
              </a:rPr>
              <a:t>Challenge </a:t>
            </a:r>
            <a:endParaRPr lang="en-GB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Find objects that can act as targets.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MV Boli" panose="02000500030200090000" pitchFamily="2" charset="0"/>
                <a:cs typeface="MV Boli" panose="02000500030200090000" pitchFamily="2" charset="0"/>
              </a:rPr>
              <a:t>Place </a:t>
            </a:r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your first target 1 step away from </a:t>
            </a:r>
            <a:r>
              <a:rPr lang="en-GB" dirty="0" smtClean="0">
                <a:latin typeface="MV Boli" panose="02000500030200090000" pitchFamily="2" charset="0"/>
                <a:cs typeface="MV Boli" panose="02000500030200090000" pitchFamily="2" charset="0"/>
              </a:rPr>
              <a:t>you, second </a:t>
            </a:r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target 2 steps away from </a:t>
            </a:r>
            <a:r>
              <a:rPr lang="en-GB" dirty="0" smtClean="0">
                <a:latin typeface="MV Boli" panose="02000500030200090000" pitchFamily="2" charset="0"/>
                <a:cs typeface="MV Boli" panose="02000500030200090000" pitchFamily="2" charset="0"/>
              </a:rPr>
              <a:t>you, </a:t>
            </a:r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third target 3 steps away from </a:t>
            </a:r>
            <a:r>
              <a:rPr lang="en-GB" dirty="0" smtClean="0">
                <a:latin typeface="MV Boli" panose="02000500030200090000" pitchFamily="2" charset="0"/>
                <a:cs typeface="MV Boli" panose="02000500030200090000" pitchFamily="2" charset="0"/>
              </a:rPr>
              <a:t>you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MV Boli" panose="02000500030200090000" pitchFamily="2" charset="0"/>
                <a:cs typeface="MV Boli" panose="02000500030200090000" pitchFamily="2" charset="0"/>
              </a:rPr>
              <a:t>The </a:t>
            </a:r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objective is to throw </a:t>
            </a:r>
            <a:r>
              <a:rPr lang="en-GB" dirty="0" smtClean="0">
                <a:latin typeface="MV Boli" panose="02000500030200090000" pitchFamily="2" charset="0"/>
                <a:cs typeface="MV Boli" panose="02000500030200090000" pitchFamily="2" charset="0"/>
              </a:rPr>
              <a:t>a ball onto </a:t>
            </a:r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the targets to get as many points as possible in 1 minute.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705252" y="1802282"/>
            <a:ext cx="2864230" cy="395089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8675320" y="1859936"/>
            <a:ext cx="289416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u="sng" dirty="0" smtClean="0">
                <a:latin typeface="MV Boli" panose="02000500030200090000" pitchFamily="2" charset="0"/>
                <a:cs typeface="MV Boli" panose="02000500030200090000" pitchFamily="2" charset="0"/>
              </a:rPr>
              <a:t>Coaching points</a:t>
            </a:r>
          </a:p>
          <a:p>
            <a:endParaRPr lang="en-GB" b="1" u="sng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MV Boli" panose="02000500030200090000" pitchFamily="2" charset="0"/>
                <a:cs typeface="MV Boli" panose="02000500030200090000" pitchFamily="2" charset="0"/>
              </a:rPr>
              <a:t>Under arm throw: take a step forwards with your right foot (if you are left handed) and left foot (if you are right handed). </a:t>
            </a:r>
            <a:endParaRPr lang="en-GB" sz="1600" dirty="0" smtClean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MV Boli" panose="02000500030200090000" pitchFamily="2" charset="0"/>
                <a:cs typeface="MV Boli" panose="02000500030200090000" pitchFamily="2" charset="0"/>
              </a:rPr>
              <a:t>Ball </a:t>
            </a:r>
            <a:r>
              <a:rPr lang="en-GB" sz="1600" dirty="0">
                <a:latin typeface="MV Boli" panose="02000500030200090000" pitchFamily="2" charset="0"/>
                <a:cs typeface="MV Boli" panose="02000500030200090000" pitchFamily="2" charset="0"/>
              </a:rPr>
              <a:t>starts in one hand down by your hip, gently move your arm back and let go of the ball when it gets passed your hip again. </a:t>
            </a:r>
          </a:p>
          <a:p>
            <a:endParaRPr lang="en-GB" b="1" u="sng" dirty="0" smtClean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endParaRPr lang="en-GB" b="1" u="sng" dirty="0" smtClean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21" name="Picture 2" descr="Vanarama National League Season Preview 2019/20 – The Grass Roots Tourist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386" y="5845488"/>
            <a:ext cx="981749" cy="93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Get Fit With a Tennis Ball | Health.com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612" y="3996007"/>
            <a:ext cx="1575254" cy="1575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rapezoid 22"/>
          <p:cNvSpPr/>
          <p:nvPr/>
        </p:nvSpPr>
        <p:spPr>
          <a:xfrm>
            <a:off x="6461358" y="4875482"/>
            <a:ext cx="206829" cy="186418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rapezoid 23"/>
          <p:cNvSpPr/>
          <p:nvPr/>
        </p:nvSpPr>
        <p:spPr>
          <a:xfrm>
            <a:off x="6836112" y="4875482"/>
            <a:ext cx="206829" cy="186418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rapezoid 24"/>
          <p:cNvSpPr/>
          <p:nvPr/>
        </p:nvSpPr>
        <p:spPr>
          <a:xfrm>
            <a:off x="7210866" y="4875482"/>
            <a:ext cx="206829" cy="186418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rapezoid 25"/>
          <p:cNvSpPr/>
          <p:nvPr/>
        </p:nvSpPr>
        <p:spPr>
          <a:xfrm>
            <a:off x="7569108" y="4875482"/>
            <a:ext cx="206829" cy="186418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4926386" y="675458"/>
            <a:ext cx="2052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u="sng" dirty="0" smtClean="0">
                <a:latin typeface="MV Boli" panose="02000500030200090000" pitchFamily="2" charset="0"/>
                <a:cs typeface="MV Boli" panose="02000500030200090000" pitchFamily="2" charset="0"/>
              </a:rPr>
              <a:t>Game 8</a:t>
            </a:r>
            <a:endParaRPr lang="en-GB" sz="3200" b="1" u="sng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21711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 rot="10800000">
            <a:off x="0" y="3848100"/>
            <a:ext cx="3390900" cy="3009900"/>
            <a:chOff x="0" y="0"/>
            <a:chExt cx="3390900" cy="300990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448" t="89" r="-1" b="72014"/>
            <a:stretch/>
          </p:blipFill>
          <p:spPr bwMode="auto">
            <a:xfrm>
              <a:off x="85725" y="28575"/>
              <a:ext cx="3292475" cy="29813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5" name="Right Triangle 14"/>
            <p:cNvSpPr/>
            <p:nvPr/>
          </p:nvSpPr>
          <p:spPr>
            <a:xfrm>
              <a:off x="0" y="0"/>
              <a:ext cx="3390900" cy="2905125"/>
            </a:xfrm>
            <a:prstGeom prst="rt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7229" t="37269" r="28615" b="28836"/>
          <a:stretch/>
        </p:blipFill>
        <p:spPr>
          <a:xfrm>
            <a:off x="12700" y="100208"/>
            <a:ext cx="2178519" cy="647419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96"/>
          <a:stretch/>
        </p:blipFill>
        <p:spPr>
          <a:xfrm>
            <a:off x="8608902" y="5868408"/>
            <a:ext cx="3571597" cy="9587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8874" y="4248703"/>
            <a:ext cx="269630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1</a:t>
            </a:r>
            <a:r>
              <a:rPr lang="en-GB" dirty="0" smtClean="0">
                <a:latin typeface="MV Boli" panose="02000500030200090000" pitchFamily="2" charset="0"/>
                <a:cs typeface="MV Boli" panose="02000500030200090000" pitchFamily="2" charset="0"/>
              </a:rPr>
              <a:t> Point: 5 metres</a:t>
            </a:r>
          </a:p>
          <a:p>
            <a:endParaRPr lang="en-GB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2 </a:t>
            </a:r>
            <a:r>
              <a:rPr lang="en-GB" dirty="0" smtClean="0">
                <a:latin typeface="MV Boli" panose="02000500030200090000" pitchFamily="2" charset="0"/>
                <a:cs typeface="MV Boli" panose="02000500030200090000" pitchFamily="2" charset="0"/>
              </a:rPr>
              <a:t>Points: 10 metres</a:t>
            </a:r>
          </a:p>
          <a:p>
            <a:endParaRPr lang="en-GB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3</a:t>
            </a:r>
            <a:r>
              <a:rPr lang="en-GB" dirty="0" smtClean="0">
                <a:latin typeface="MV Boli" panose="02000500030200090000" pitchFamily="2" charset="0"/>
                <a:cs typeface="MV Boli" panose="02000500030200090000" pitchFamily="2" charset="0"/>
              </a:rPr>
              <a:t> Points: 15 metres</a:t>
            </a:r>
            <a:endParaRPr lang="en-GB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42" y="3848100"/>
            <a:ext cx="725621" cy="40060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31442" y="180840"/>
            <a:ext cx="5877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u="sng" dirty="0" smtClean="0">
                <a:latin typeface="MV Boli" panose="02000500030200090000" pitchFamily="2" charset="0"/>
                <a:cs typeface="MV Boli" panose="02000500030200090000" pitchFamily="2" charset="0"/>
              </a:rPr>
              <a:t>Football: Half Volleys: KS2</a:t>
            </a:r>
            <a:endParaRPr lang="en-GB" sz="3200" b="1" u="sng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6339" y="1083230"/>
            <a:ext cx="699924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>
                <a:latin typeface="MV Boli" panose="02000500030200090000" pitchFamily="2" charset="0"/>
                <a:cs typeface="MV Boli" panose="02000500030200090000" pitchFamily="2" charset="0"/>
              </a:rPr>
              <a:t>Curriculum links</a:t>
            </a:r>
          </a:p>
          <a:p>
            <a:r>
              <a:rPr lang="en-GB" sz="1600" dirty="0" smtClean="0">
                <a:latin typeface="MV Boli" panose="02000500030200090000" pitchFamily="2" charset="0"/>
                <a:cs typeface="MV Boli" panose="02000500030200090000" pitchFamily="2" charset="0"/>
              </a:rPr>
              <a:t>Develop kicking technique </a:t>
            </a:r>
          </a:p>
          <a:p>
            <a:r>
              <a:rPr lang="en-GB" sz="1600" dirty="0" smtClean="0">
                <a:latin typeface="MV Boli" panose="02000500030200090000" pitchFamily="2" charset="0"/>
                <a:cs typeface="MV Boli" panose="02000500030200090000" pitchFamily="2" charset="0"/>
              </a:rPr>
              <a:t>Improve balancing skills</a:t>
            </a:r>
          </a:p>
          <a:p>
            <a:endParaRPr lang="en-GB" b="1" u="sng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endParaRPr lang="en-GB" b="1" u="sng" dirty="0" smtClean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endParaRPr lang="en-GB" b="1" u="sng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en-GB" b="1" u="sng" dirty="0" smtClean="0">
                <a:latin typeface="MV Boli" panose="02000500030200090000" pitchFamily="2" charset="0"/>
                <a:cs typeface="MV Boli" panose="02000500030200090000" pitchFamily="2" charset="0"/>
              </a:rPr>
              <a:t>Challenge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MV Boli" panose="02000500030200090000" pitchFamily="2" charset="0"/>
                <a:cs typeface="MV Boli" panose="02000500030200090000" pitchFamily="2" charset="0"/>
              </a:rPr>
              <a:t>Kick a football after a bounce into a bin, basket or a box</a:t>
            </a:r>
            <a:endParaRPr lang="en-GB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675320" y="1704969"/>
            <a:ext cx="2864230" cy="395089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8675320" y="1859936"/>
            <a:ext cx="28941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u="sng" dirty="0" smtClean="0">
                <a:latin typeface="MV Boli" panose="02000500030200090000" pitchFamily="2" charset="0"/>
                <a:cs typeface="MV Boli" panose="02000500030200090000" pitchFamily="2" charset="0"/>
              </a:rPr>
              <a:t>Coaching points</a:t>
            </a:r>
          </a:p>
          <a:p>
            <a:endParaRPr lang="en-GB" b="1" u="sng" dirty="0" smtClean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21" name="Picture 2" descr="Vanarama National League Season Preview 2019/20 – The Grass Roots Tourist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152" y="5868408"/>
            <a:ext cx="981749" cy="93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81024" y="0"/>
            <a:ext cx="3810976" cy="154546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822028" y="2369713"/>
            <a:ext cx="26272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MV Boli" panose="02000500030200090000" pitchFamily="2" charset="0"/>
                <a:cs typeface="MV Boli" panose="02000500030200090000" pitchFamily="2" charset="0"/>
              </a:rPr>
              <a:t>Use different parts of the foot- Laces or inside of the foot</a:t>
            </a:r>
          </a:p>
          <a:p>
            <a:pPr marL="285750" indent="-285750">
              <a:buFontTx/>
              <a:buChar char="-"/>
            </a:pPr>
            <a:endParaRPr lang="en-GB" dirty="0"/>
          </a:p>
          <a:p>
            <a:pPr marL="285750" indent="-285750">
              <a:buFontTx/>
              <a:buChar char="-"/>
            </a:pP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05046" y="3887208"/>
            <a:ext cx="3600450" cy="19812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926386" y="675458"/>
            <a:ext cx="2052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u="sng" dirty="0" smtClean="0">
                <a:latin typeface="MV Boli" panose="02000500030200090000" pitchFamily="2" charset="0"/>
                <a:cs typeface="MV Boli" panose="02000500030200090000" pitchFamily="2" charset="0"/>
              </a:rPr>
              <a:t>Game 9</a:t>
            </a:r>
            <a:endParaRPr lang="en-GB" sz="3200" b="1" u="sng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37152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8806851" y="0"/>
            <a:ext cx="3390900" cy="3009900"/>
            <a:chOff x="0" y="0"/>
            <a:chExt cx="3390900" cy="30099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448" t="89" r="-1" b="72014"/>
            <a:stretch/>
          </p:blipFill>
          <p:spPr bwMode="auto">
            <a:xfrm>
              <a:off x="85725" y="28575"/>
              <a:ext cx="3292475" cy="29813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8" name="Right Triangle 7"/>
            <p:cNvSpPr/>
            <p:nvPr/>
          </p:nvSpPr>
          <p:spPr>
            <a:xfrm>
              <a:off x="0" y="0"/>
              <a:ext cx="3390900" cy="2905125"/>
            </a:xfrm>
            <a:prstGeom prst="rt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</p:grpSp>
      <p:grpSp>
        <p:nvGrpSpPr>
          <p:cNvPr id="13" name="Group 12"/>
          <p:cNvGrpSpPr/>
          <p:nvPr/>
        </p:nvGrpSpPr>
        <p:grpSpPr>
          <a:xfrm rot="10800000">
            <a:off x="0" y="3891232"/>
            <a:ext cx="3390900" cy="3009900"/>
            <a:chOff x="0" y="0"/>
            <a:chExt cx="3390900" cy="300990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448" t="89" r="-1" b="72014"/>
            <a:stretch/>
          </p:blipFill>
          <p:spPr bwMode="auto">
            <a:xfrm>
              <a:off x="85725" y="28575"/>
              <a:ext cx="3292475" cy="29813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5" name="Right Triangle 14"/>
            <p:cNvSpPr/>
            <p:nvPr/>
          </p:nvSpPr>
          <p:spPr>
            <a:xfrm>
              <a:off x="0" y="0"/>
              <a:ext cx="3390900" cy="2905125"/>
            </a:xfrm>
            <a:prstGeom prst="rt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7229" t="37269" r="28615" b="28836"/>
          <a:stretch/>
        </p:blipFill>
        <p:spPr>
          <a:xfrm>
            <a:off x="12700" y="100208"/>
            <a:ext cx="2178519" cy="647419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96"/>
          <a:stretch/>
        </p:blipFill>
        <p:spPr>
          <a:xfrm>
            <a:off x="8608902" y="5868408"/>
            <a:ext cx="3571597" cy="9587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8753" y="4436978"/>
            <a:ext cx="709953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3 </a:t>
            </a:r>
            <a:r>
              <a:rPr lang="en-GB" dirty="0" smtClean="0">
                <a:latin typeface="MV Boli" panose="02000500030200090000" pitchFamily="2" charset="0"/>
                <a:cs typeface="MV Boli" panose="02000500030200090000" pitchFamily="2" charset="0"/>
              </a:rPr>
              <a:t>Points: 11+ catches </a:t>
            </a:r>
          </a:p>
          <a:p>
            <a:endParaRPr lang="en-GB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2 </a:t>
            </a:r>
            <a:r>
              <a:rPr lang="en-GB" dirty="0" smtClean="0">
                <a:latin typeface="MV Boli" panose="02000500030200090000" pitchFamily="2" charset="0"/>
                <a:cs typeface="MV Boli" panose="02000500030200090000" pitchFamily="2" charset="0"/>
              </a:rPr>
              <a:t>Points: 6-10 catches </a:t>
            </a:r>
          </a:p>
          <a:p>
            <a:endParaRPr lang="en-GB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1 </a:t>
            </a:r>
            <a:r>
              <a:rPr lang="en-GB" dirty="0" smtClean="0">
                <a:latin typeface="MV Boli" panose="02000500030200090000" pitchFamily="2" charset="0"/>
                <a:cs typeface="MV Boli" panose="02000500030200090000" pitchFamily="2" charset="0"/>
              </a:rPr>
              <a:t>Point: 0-5 catches </a:t>
            </a:r>
            <a:endParaRPr lang="en-GB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38" y="4036375"/>
            <a:ext cx="725621" cy="40060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54856" y="100208"/>
            <a:ext cx="75121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u="sng" dirty="0" smtClean="0">
                <a:latin typeface="MV Boli" panose="02000500030200090000" pitchFamily="2" charset="0"/>
                <a:cs typeface="MV Boli" panose="02000500030200090000" pitchFamily="2" charset="0"/>
              </a:rPr>
              <a:t>FMS: Throwing and Catching: KS2</a:t>
            </a:r>
            <a:endParaRPr lang="en-GB" sz="3200" b="1" u="sng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6338" y="1083230"/>
            <a:ext cx="832891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>
                <a:latin typeface="MV Boli" panose="02000500030200090000" pitchFamily="2" charset="0"/>
                <a:cs typeface="MV Boli" panose="02000500030200090000" pitchFamily="2" charset="0"/>
              </a:rPr>
              <a:t>Curriculum links</a:t>
            </a:r>
          </a:p>
          <a:p>
            <a:endParaRPr lang="en-GB" b="1" u="sng" dirty="0" smtClean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Master basic movements including </a:t>
            </a:r>
            <a:r>
              <a:rPr lang="en-GB" dirty="0" smtClean="0">
                <a:latin typeface="MV Boli" panose="02000500030200090000" pitchFamily="2" charset="0"/>
                <a:cs typeface="MV Boli" panose="02000500030200090000" pitchFamily="2" charset="0"/>
              </a:rPr>
              <a:t>throwing and catching </a:t>
            </a:r>
            <a:endParaRPr lang="en-GB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endParaRPr lang="en-GB" b="1" u="sng" dirty="0" smtClean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en-GB" b="1" u="sng" dirty="0" smtClean="0">
                <a:latin typeface="MV Boli" panose="02000500030200090000" pitchFamily="2" charset="0"/>
                <a:cs typeface="MV Boli" panose="02000500030200090000" pitchFamily="2" charset="0"/>
              </a:rPr>
              <a:t>Challenge </a:t>
            </a:r>
          </a:p>
          <a:p>
            <a:endParaRPr lang="en-GB" b="1" u="sng" dirty="0" smtClean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en-GB" sz="1600" dirty="0">
                <a:latin typeface="MV Boli" panose="02000500030200090000" pitchFamily="2" charset="0"/>
                <a:cs typeface="MV Boli" panose="02000500030200090000" pitchFamily="2" charset="0"/>
              </a:rPr>
              <a:t>Find a wall and </a:t>
            </a:r>
            <a:r>
              <a:rPr lang="en-GB" sz="1600" dirty="0" smtClean="0">
                <a:latin typeface="MV Boli" panose="02000500030200090000" pitchFamily="2" charset="0"/>
                <a:cs typeface="MV Boli" panose="02000500030200090000" pitchFamily="2" charset="0"/>
              </a:rPr>
              <a:t>throw a ball </a:t>
            </a:r>
            <a:r>
              <a:rPr lang="en-GB" sz="1600" dirty="0">
                <a:latin typeface="MV Boli" panose="02000500030200090000" pitchFamily="2" charset="0"/>
                <a:cs typeface="MV Boli" panose="02000500030200090000" pitchFamily="2" charset="0"/>
              </a:rPr>
              <a:t>against the wall using a underarm throw. </a:t>
            </a:r>
          </a:p>
          <a:p>
            <a:r>
              <a:rPr lang="en-GB" sz="1600" dirty="0">
                <a:latin typeface="MV Boli" panose="02000500030200090000" pitchFamily="2" charset="0"/>
                <a:cs typeface="MV Boli" panose="02000500030200090000" pitchFamily="2" charset="0"/>
              </a:rPr>
              <a:t>See how many catches you can do in a row when it comes back off the wall (without dropping it).</a:t>
            </a:r>
          </a:p>
          <a:p>
            <a:r>
              <a:rPr lang="en-GB" sz="1600" dirty="0">
                <a:latin typeface="MV Boli" panose="02000500030200090000" pitchFamily="2" charset="0"/>
                <a:cs typeface="MV Boli" panose="02000500030200090000" pitchFamily="2" charset="0"/>
              </a:rPr>
              <a:t>When  you drop the ball, it goes back to zero. </a:t>
            </a:r>
          </a:p>
          <a:p>
            <a:endParaRPr lang="en-GB" b="1" u="sng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endParaRPr lang="en-GB" b="1" u="sng" dirty="0" smtClean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 smtClean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705252" y="1802282"/>
            <a:ext cx="2864230" cy="395089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8675320" y="1859936"/>
            <a:ext cx="2894162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u="sng" dirty="0" smtClean="0">
                <a:latin typeface="MV Boli" panose="02000500030200090000" pitchFamily="2" charset="0"/>
                <a:cs typeface="MV Boli" panose="02000500030200090000" pitchFamily="2" charset="0"/>
              </a:rPr>
              <a:t>Coaching points</a:t>
            </a:r>
          </a:p>
          <a:p>
            <a:endParaRPr lang="en-GB" b="1" u="sng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MV Boli" panose="02000500030200090000" pitchFamily="2" charset="0"/>
                <a:cs typeface="MV Boli" panose="02000500030200090000" pitchFamily="2" charset="0"/>
              </a:rPr>
              <a:t>Start in the set position: feet slightly wider that should width a part and slightly bending your </a:t>
            </a:r>
            <a:r>
              <a:rPr lang="en-GB" sz="1400" dirty="0" smtClean="0">
                <a:latin typeface="MV Boli" panose="02000500030200090000" pitchFamily="2" charset="0"/>
                <a:cs typeface="MV Boli" panose="02000500030200090000" pitchFamily="2" charset="0"/>
              </a:rPr>
              <a:t>knees</a:t>
            </a:r>
          </a:p>
          <a:p>
            <a:r>
              <a:rPr lang="en-GB" sz="1400" dirty="0" smtClean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endParaRPr lang="en-GB" sz="1400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MV Boli" panose="02000500030200090000" pitchFamily="2" charset="0"/>
                <a:cs typeface="MV Boli" panose="02000500030200090000" pitchFamily="2" charset="0"/>
              </a:rPr>
              <a:t>Under arm throw: ball starts in one hand down by your hip, gently move your arm back and let go of the ball when it gets passed your hip </a:t>
            </a:r>
            <a:r>
              <a:rPr lang="en-GB" sz="1400" dirty="0" smtClean="0">
                <a:latin typeface="MV Boli" panose="02000500030200090000" pitchFamily="2" charset="0"/>
                <a:cs typeface="MV Boli" panose="02000500030200090000" pitchFamily="2" charset="0"/>
              </a:rPr>
              <a:t>again</a:t>
            </a:r>
            <a:endParaRPr lang="en-GB" sz="1400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endParaRPr lang="en-GB" sz="1400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MV Boli" panose="02000500030200090000" pitchFamily="2" charset="0"/>
                <a:cs typeface="MV Boli" panose="02000500030200090000" pitchFamily="2" charset="0"/>
              </a:rPr>
              <a:t>Catching: </a:t>
            </a:r>
            <a:r>
              <a:rPr lang="en-GB" sz="1400" dirty="0" smtClean="0">
                <a:latin typeface="MV Boli" panose="02000500030200090000" pitchFamily="2" charset="0"/>
                <a:cs typeface="MV Boli" panose="02000500030200090000" pitchFamily="2" charset="0"/>
              </a:rPr>
              <a:t>Use </a:t>
            </a:r>
            <a:r>
              <a:rPr lang="en-GB" sz="1400" dirty="0">
                <a:latin typeface="MV Boli" panose="02000500030200090000" pitchFamily="2" charset="0"/>
                <a:cs typeface="MV Boli" panose="02000500030200090000" pitchFamily="2" charset="0"/>
              </a:rPr>
              <a:t>the cup shape with fingers and hands together. </a:t>
            </a:r>
          </a:p>
          <a:p>
            <a:endParaRPr lang="en-GB" b="1" u="sng" dirty="0" smtClean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endParaRPr lang="en-GB" b="1" u="sng" dirty="0" smtClean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21" name="Picture 2" descr="Vanarama National League Season Preview 2019/20 – The Grass Roots Tourist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386" y="5845488"/>
            <a:ext cx="981749" cy="93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Get Fit With a Tennis Ball | Health.com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8925" y="3832832"/>
            <a:ext cx="1575254" cy="1575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4926386" y="675458"/>
            <a:ext cx="2052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u="sng" dirty="0" smtClean="0">
                <a:latin typeface="MV Boli" panose="02000500030200090000" pitchFamily="2" charset="0"/>
                <a:cs typeface="MV Boli" panose="02000500030200090000" pitchFamily="2" charset="0"/>
              </a:rPr>
              <a:t>Game 10</a:t>
            </a:r>
            <a:endParaRPr lang="en-GB" sz="3200" b="1" u="sng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82488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8806851" y="0"/>
            <a:ext cx="3390900" cy="3009900"/>
            <a:chOff x="0" y="0"/>
            <a:chExt cx="3390900" cy="30099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448" t="89" r="-1" b="72014"/>
            <a:stretch/>
          </p:blipFill>
          <p:spPr bwMode="auto">
            <a:xfrm>
              <a:off x="85725" y="28575"/>
              <a:ext cx="3292475" cy="29813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8" name="Right Triangle 7"/>
            <p:cNvSpPr/>
            <p:nvPr/>
          </p:nvSpPr>
          <p:spPr>
            <a:xfrm>
              <a:off x="0" y="0"/>
              <a:ext cx="3390900" cy="2905125"/>
            </a:xfrm>
            <a:prstGeom prst="rt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</p:grpSp>
      <p:grpSp>
        <p:nvGrpSpPr>
          <p:cNvPr id="13" name="Group 12"/>
          <p:cNvGrpSpPr/>
          <p:nvPr/>
        </p:nvGrpSpPr>
        <p:grpSpPr>
          <a:xfrm rot="10800000">
            <a:off x="0" y="3891232"/>
            <a:ext cx="3390900" cy="3009900"/>
            <a:chOff x="0" y="0"/>
            <a:chExt cx="3390900" cy="300990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448" t="89" r="-1" b="72014"/>
            <a:stretch/>
          </p:blipFill>
          <p:spPr bwMode="auto">
            <a:xfrm>
              <a:off x="85725" y="28575"/>
              <a:ext cx="3292475" cy="29813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5" name="Right Triangle 14"/>
            <p:cNvSpPr/>
            <p:nvPr/>
          </p:nvSpPr>
          <p:spPr>
            <a:xfrm>
              <a:off x="0" y="0"/>
              <a:ext cx="3390900" cy="2905125"/>
            </a:xfrm>
            <a:prstGeom prst="rt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7229" t="37269" r="28615" b="28836"/>
          <a:stretch/>
        </p:blipFill>
        <p:spPr>
          <a:xfrm>
            <a:off x="12700" y="100208"/>
            <a:ext cx="2178519" cy="647419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96"/>
          <a:stretch/>
        </p:blipFill>
        <p:spPr>
          <a:xfrm>
            <a:off x="8608902" y="5868408"/>
            <a:ext cx="3571597" cy="95877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8770">
            <a:off x="10318911" y="1334890"/>
            <a:ext cx="725621" cy="40060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22451" y="131529"/>
            <a:ext cx="75121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u="sng" dirty="0" smtClean="0">
                <a:latin typeface="MV Boli" panose="02000500030200090000" pitchFamily="2" charset="0"/>
                <a:cs typeface="MV Boli" panose="02000500030200090000" pitchFamily="2" charset="0"/>
              </a:rPr>
              <a:t>End of the season</a:t>
            </a:r>
            <a:endParaRPr lang="en-GB" sz="3200" b="1" u="sng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21" name="Picture 2" descr="Vanarama National League Season Preview 2019/20 – The Grass Roots Tourist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386" y="5845488"/>
            <a:ext cx="981749" cy="93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9258611"/>
              </p:ext>
            </p:extLst>
          </p:nvPr>
        </p:nvGraphicFramePr>
        <p:xfrm>
          <a:off x="480903" y="970280"/>
          <a:ext cx="8127999" cy="40792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u="sng" dirty="0" smtClean="0"/>
                        <a:t>Game </a:t>
                      </a:r>
                      <a:endParaRPr lang="en-GB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u="sng" dirty="0" smtClean="0"/>
                        <a:t>Points Scored </a:t>
                      </a:r>
                      <a:endParaRPr lang="en-GB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u="sng" dirty="0" smtClean="0"/>
                        <a:t>Total Points</a:t>
                      </a:r>
                      <a:endParaRPr lang="en-GB" u="sn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8879876" y="1746861"/>
            <a:ext cx="2638116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latin typeface="MV Boli" panose="02000500030200090000" pitchFamily="2" charset="0"/>
                <a:cs typeface="MV Boli" panose="02000500030200090000" pitchFamily="2" charset="0"/>
              </a:rPr>
              <a:t>20+ points needed for promotion to League 2</a:t>
            </a:r>
          </a:p>
          <a:p>
            <a:pPr algn="ctr"/>
            <a:endParaRPr lang="en-GB" sz="2000" b="1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ctr"/>
            <a:endParaRPr lang="en-GB" sz="2000" b="1" dirty="0" smtClean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ctr"/>
            <a:r>
              <a:rPr lang="en-GB" sz="1600" b="1" dirty="0" smtClean="0">
                <a:latin typeface="MV Boli" panose="02000500030200090000" pitchFamily="2" charset="0"/>
                <a:cs typeface="MV Boli" panose="02000500030200090000" pitchFamily="2" charset="0"/>
              </a:rPr>
              <a:t>If you don’t have enough points for promotion, re do any game where you don’t have full points.  </a:t>
            </a:r>
            <a:endParaRPr lang="en-GB" sz="1600" b="1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170301" y="5154295"/>
            <a:ext cx="7512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Send your results, pictures and videos to jack.mountain@pne.com to be entered into a prize draw </a:t>
            </a:r>
            <a:endParaRPr lang="en-GB" b="1" dirty="0">
              <a:solidFill>
                <a:srgbClr val="FF000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524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8803380" y="-19741"/>
            <a:ext cx="3390900" cy="3009900"/>
            <a:chOff x="0" y="0"/>
            <a:chExt cx="3390900" cy="30099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448" t="89" r="-1" b="72014"/>
            <a:stretch/>
          </p:blipFill>
          <p:spPr bwMode="auto">
            <a:xfrm>
              <a:off x="85725" y="28575"/>
              <a:ext cx="3292475" cy="29813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8" name="Right Triangle 7"/>
            <p:cNvSpPr/>
            <p:nvPr/>
          </p:nvSpPr>
          <p:spPr>
            <a:xfrm>
              <a:off x="0" y="0"/>
              <a:ext cx="3390900" cy="2905125"/>
            </a:xfrm>
            <a:prstGeom prst="rt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</p:grpSp>
      <p:grpSp>
        <p:nvGrpSpPr>
          <p:cNvPr id="13" name="Group 12"/>
          <p:cNvGrpSpPr/>
          <p:nvPr/>
        </p:nvGrpSpPr>
        <p:grpSpPr>
          <a:xfrm rot="10800000">
            <a:off x="0" y="3899858"/>
            <a:ext cx="3390900" cy="3009900"/>
            <a:chOff x="0" y="0"/>
            <a:chExt cx="3390900" cy="300990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448" t="89" r="-1" b="72014"/>
            <a:stretch/>
          </p:blipFill>
          <p:spPr bwMode="auto">
            <a:xfrm>
              <a:off x="85725" y="28575"/>
              <a:ext cx="3292475" cy="29813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5" name="Right Triangle 14"/>
            <p:cNvSpPr/>
            <p:nvPr/>
          </p:nvSpPr>
          <p:spPr>
            <a:xfrm>
              <a:off x="0" y="0"/>
              <a:ext cx="3390900" cy="2905125"/>
            </a:xfrm>
            <a:prstGeom prst="rt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7229" t="37269" r="28615" b="28836"/>
          <a:stretch/>
        </p:blipFill>
        <p:spPr>
          <a:xfrm>
            <a:off x="12700" y="100208"/>
            <a:ext cx="2178519" cy="647419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96"/>
          <a:stretch/>
        </p:blipFill>
        <p:spPr>
          <a:xfrm>
            <a:off x="8608902" y="5868408"/>
            <a:ext cx="3571597" cy="95877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244252" y="584757"/>
            <a:ext cx="52616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u="sng" dirty="0" smtClean="0">
                <a:latin typeface="MV Boli" panose="02000500030200090000" pitchFamily="2" charset="0"/>
                <a:cs typeface="MV Boli" panose="02000500030200090000" pitchFamily="2" charset="0"/>
              </a:rPr>
              <a:t>Premier League Champions </a:t>
            </a:r>
            <a:endParaRPr lang="en-GB" sz="3200" b="1" u="sng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395" y="327199"/>
            <a:ext cx="679260" cy="109989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881" y="211799"/>
            <a:ext cx="442287" cy="24417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17839" y="1800885"/>
            <a:ext cx="1041208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MV Boli" panose="02000500030200090000" pitchFamily="2" charset="0"/>
                <a:cs typeface="MV Boli" panose="02000500030200090000" pitchFamily="2" charset="0"/>
              </a:rPr>
              <a:t>Can you complete each season securing enough points to get promoted from the National League all the way to being a Premier League Champion?</a:t>
            </a:r>
          </a:p>
          <a:p>
            <a:pPr algn="ctr"/>
            <a:endParaRPr lang="en-GB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ctr">
              <a:lnSpc>
                <a:spcPct val="150000"/>
              </a:lnSpc>
            </a:pPr>
            <a:endParaRPr lang="en-GB" dirty="0" smtClean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>
                <a:latin typeface="MV Boli" panose="02000500030200090000" pitchFamily="2" charset="0"/>
                <a:cs typeface="MV Boli" panose="02000500030200090000" pitchFamily="2" charset="0"/>
              </a:rPr>
              <a:t>10 challenges per season (PE/English/Maths/PSHE)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>
                <a:latin typeface="MV Boli" panose="02000500030200090000" pitchFamily="2" charset="0"/>
                <a:cs typeface="MV Boli" panose="02000500030200090000" pitchFamily="2" charset="0"/>
              </a:rPr>
              <a:t>Points are secured by reaching a certain level on each challenge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>
                <a:latin typeface="MV Boli" panose="02000500030200090000" pitchFamily="2" charset="0"/>
                <a:cs typeface="MV Boli" panose="02000500030200090000" pitchFamily="2" charset="0"/>
              </a:rPr>
              <a:t>Tally your points over the season to see if you get promoted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>
                <a:latin typeface="MV Boli" panose="02000500030200090000" pitchFamily="2" charset="0"/>
                <a:cs typeface="MV Boli" panose="02000500030200090000" pitchFamily="2" charset="0"/>
              </a:rPr>
              <a:t>Minimal equipment is needed, if you don’t have the required equipment can you use something from around the house e.g. socks instead of a tennis ball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T</a:t>
            </a:r>
            <a:r>
              <a:rPr lang="en-GB" dirty="0" smtClean="0">
                <a:latin typeface="MV Boli" panose="02000500030200090000" pitchFamily="2" charset="0"/>
                <a:cs typeface="MV Boli" panose="02000500030200090000" pitchFamily="2" charset="0"/>
              </a:rPr>
              <a:t>ake </a:t>
            </a:r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pictures/videos </a:t>
            </a:r>
            <a:r>
              <a:rPr lang="en-GB" dirty="0" smtClean="0">
                <a:latin typeface="MV Boli" panose="02000500030200090000" pitchFamily="2" charset="0"/>
                <a:cs typeface="MV Boli" panose="02000500030200090000" pitchFamily="2" charset="0"/>
              </a:rPr>
              <a:t>completing the challenges and send </a:t>
            </a:r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to </a:t>
            </a:r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  <a:hlinkClick r:id="rId7"/>
              </a:rPr>
              <a:t>jack.mountain@pne.com</a:t>
            </a:r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GB" dirty="0" smtClean="0">
                <a:latin typeface="MV Boli" panose="02000500030200090000" pitchFamily="2" charset="0"/>
                <a:cs typeface="MV Boli" panose="02000500030200090000" pitchFamily="2" charset="0"/>
              </a:rPr>
              <a:t>to be entered into the prize draw </a:t>
            </a:r>
            <a:endParaRPr lang="en-GB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9154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8809726" y="-25878"/>
            <a:ext cx="3390900" cy="3009900"/>
            <a:chOff x="0" y="0"/>
            <a:chExt cx="3390900" cy="30099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448" t="89" r="-1" b="72014"/>
            <a:stretch/>
          </p:blipFill>
          <p:spPr bwMode="auto">
            <a:xfrm>
              <a:off x="85725" y="28575"/>
              <a:ext cx="3292475" cy="29813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8" name="Right Triangle 7"/>
            <p:cNvSpPr/>
            <p:nvPr/>
          </p:nvSpPr>
          <p:spPr>
            <a:xfrm>
              <a:off x="0" y="0"/>
              <a:ext cx="3390900" cy="2905125"/>
            </a:xfrm>
            <a:prstGeom prst="rt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</p:grpSp>
      <p:grpSp>
        <p:nvGrpSpPr>
          <p:cNvPr id="13" name="Group 12"/>
          <p:cNvGrpSpPr/>
          <p:nvPr/>
        </p:nvGrpSpPr>
        <p:grpSpPr>
          <a:xfrm rot="10800000">
            <a:off x="0" y="3951319"/>
            <a:ext cx="3390900" cy="3009900"/>
            <a:chOff x="0" y="0"/>
            <a:chExt cx="3390900" cy="300990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448" t="89" r="-1" b="72014"/>
            <a:stretch/>
          </p:blipFill>
          <p:spPr bwMode="auto">
            <a:xfrm>
              <a:off x="85725" y="28575"/>
              <a:ext cx="3292475" cy="29813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5" name="Right Triangle 14"/>
            <p:cNvSpPr/>
            <p:nvPr/>
          </p:nvSpPr>
          <p:spPr>
            <a:xfrm>
              <a:off x="0" y="0"/>
              <a:ext cx="3390900" cy="2905125"/>
            </a:xfrm>
            <a:prstGeom prst="rt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7229" t="37269" r="28615" b="28836"/>
          <a:stretch/>
        </p:blipFill>
        <p:spPr>
          <a:xfrm>
            <a:off x="12700" y="100208"/>
            <a:ext cx="2178519" cy="647419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96"/>
          <a:stretch/>
        </p:blipFill>
        <p:spPr>
          <a:xfrm>
            <a:off x="8608902" y="5868408"/>
            <a:ext cx="3571597" cy="95877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658004" y="728136"/>
            <a:ext cx="19315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u="sng" dirty="0" smtClean="0">
                <a:latin typeface="MV Boli" panose="02000500030200090000" pitchFamily="2" charset="0"/>
                <a:cs typeface="MV Boli" panose="02000500030200090000" pitchFamily="2" charset="0"/>
              </a:rPr>
              <a:t>Season 1  </a:t>
            </a:r>
            <a:endParaRPr lang="en-GB" sz="3200" b="1" u="sng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956" y="213021"/>
            <a:ext cx="679260" cy="109989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442" y="111796"/>
            <a:ext cx="442287" cy="24417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67488" y="2655698"/>
            <a:ext cx="1099018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MV Boli" panose="02000500030200090000" pitchFamily="2" charset="0"/>
                <a:cs typeface="MV Boli" panose="02000500030200090000" pitchFamily="2" charset="0"/>
              </a:rPr>
              <a:t>Complete all 10 fixtures in the season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MV Boli" panose="02000500030200090000" pitchFamily="2" charset="0"/>
                <a:cs typeface="MV Boli" panose="02000500030200090000" pitchFamily="2" charset="0"/>
              </a:rPr>
              <a:t>After the 10</a:t>
            </a:r>
            <a:r>
              <a:rPr lang="en-GB" sz="2000" baseline="30000" dirty="0" smtClean="0">
                <a:latin typeface="MV Boli" panose="02000500030200090000" pitchFamily="2" charset="0"/>
                <a:cs typeface="MV Boli" panose="02000500030200090000" pitchFamily="2" charset="0"/>
              </a:rPr>
              <a:t>th</a:t>
            </a:r>
            <a:r>
              <a:rPr lang="en-GB" sz="2000" dirty="0" smtClean="0">
                <a:latin typeface="MV Boli" panose="02000500030200090000" pitchFamily="2" charset="0"/>
                <a:cs typeface="MV Boli" panose="02000500030200090000" pitchFamily="2" charset="0"/>
              </a:rPr>
              <a:t> fixture add up your points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20 points needed for promotion </a:t>
            </a:r>
          </a:p>
        </p:txBody>
      </p:sp>
      <p:pic>
        <p:nvPicPr>
          <p:cNvPr id="1026" name="Picture 2" descr="Vanarama National League Season Preview 2019/20 – The Grass Roots Tourist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015" y="2488490"/>
            <a:ext cx="1918869" cy="1827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213" y="4133026"/>
            <a:ext cx="4118894" cy="2316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9517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 rot="10800000">
            <a:off x="0" y="3891232"/>
            <a:ext cx="3390900" cy="3009900"/>
            <a:chOff x="0" y="0"/>
            <a:chExt cx="3390900" cy="300990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448" t="89" r="-1" b="72014"/>
            <a:stretch/>
          </p:blipFill>
          <p:spPr bwMode="auto">
            <a:xfrm>
              <a:off x="85725" y="28575"/>
              <a:ext cx="3292475" cy="29813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5" name="Right Triangle 14"/>
            <p:cNvSpPr/>
            <p:nvPr/>
          </p:nvSpPr>
          <p:spPr>
            <a:xfrm>
              <a:off x="0" y="0"/>
              <a:ext cx="3390900" cy="2905125"/>
            </a:xfrm>
            <a:prstGeom prst="rt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7229" t="37269" r="28615" b="28836"/>
          <a:stretch/>
        </p:blipFill>
        <p:spPr>
          <a:xfrm>
            <a:off x="12700" y="100208"/>
            <a:ext cx="2178519" cy="647419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96"/>
          <a:stretch/>
        </p:blipFill>
        <p:spPr>
          <a:xfrm>
            <a:off x="8608902" y="5868408"/>
            <a:ext cx="3571597" cy="9587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8874" y="4541753"/>
            <a:ext cx="709953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3 </a:t>
            </a:r>
            <a:r>
              <a:rPr lang="en-GB" dirty="0" smtClean="0">
                <a:latin typeface="MV Boli" panose="02000500030200090000" pitchFamily="2" charset="0"/>
                <a:cs typeface="MV Boli" panose="02000500030200090000" pitchFamily="2" charset="0"/>
              </a:rPr>
              <a:t>Points: If you don’t touch any of the cones</a:t>
            </a:r>
          </a:p>
          <a:p>
            <a:endParaRPr lang="en-GB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2 </a:t>
            </a:r>
            <a:r>
              <a:rPr lang="en-GB" dirty="0" smtClean="0">
                <a:latin typeface="MV Boli" panose="02000500030200090000" pitchFamily="2" charset="0"/>
                <a:cs typeface="MV Boli" panose="02000500030200090000" pitchFamily="2" charset="0"/>
              </a:rPr>
              <a:t>Points: If you touch 2 cones</a:t>
            </a:r>
          </a:p>
          <a:p>
            <a:endParaRPr lang="en-GB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1 </a:t>
            </a:r>
            <a:r>
              <a:rPr lang="en-GB" dirty="0" smtClean="0">
                <a:latin typeface="MV Boli" panose="02000500030200090000" pitchFamily="2" charset="0"/>
                <a:cs typeface="MV Boli" panose="02000500030200090000" pitchFamily="2" charset="0"/>
              </a:rPr>
              <a:t>Point: If you touch 3 or more cones</a:t>
            </a:r>
            <a:endParaRPr lang="en-GB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38" y="4036375"/>
            <a:ext cx="725621" cy="40060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31442" y="180840"/>
            <a:ext cx="5877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u="sng" dirty="0" smtClean="0">
                <a:latin typeface="MV Boli" panose="02000500030200090000" pitchFamily="2" charset="0"/>
                <a:cs typeface="MV Boli" panose="02000500030200090000" pitchFamily="2" charset="0"/>
              </a:rPr>
              <a:t>Football: Dribbling: KS2	</a:t>
            </a:r>
            <a:endParaRPr lang="en-GB" sz="3200" b="1" u="sng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6338" y="1083230"/>
            <a:ext cx="6282039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>
                <a:latin typeface="MV Boli" panose="02000500030200090000" pitchFamily="2" charset="0"/>
                <a:cs typeface="MV Boli" panose="02000500030200090000" pitchFamily="2" charset="0"/>
              </a:rPr>
              <a:t>Curriculum links</a:t>
            </a:r>
          </a:p>
          <a:p>
            <a:r>
              <a:rPr lang="en-GB" sz="1600" dirty="0" smtClean="0">
                <a:latin typeface="MV Boli" panose="02000500030200090000" pitchFamily="2" charset="0"/>
                <a:cs typeface="MV Boli" panose="02000500030200090000" pitchFamily="2" charset="0"/>
              </a:rPr>
              <a:t>Simple ball control</a:t>
            </a:r>
          </a:p>
          <a:p>
            <a:endParaRPr lang="en-GB" b="1" u="sng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endParaRPr lang="en-GB" b="1" u="sng" dirty="0" smtClean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endParaRPr lang="en-GB" b="1" u="sng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en-GB" b="1" u="sng" dirty="0" smtClean="0">
                <a:latin typeface="MV Boli" panose="02000500030200090000" pitchFamily="2" charset="0"/>
                <a:cs typeface="MV Boli" panose="02000500030200090000" pitchFamily="2" charset="0"/>
              </a:rPr>
              <a:t>Challenge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MV Boli" panose="02000500030200090000" pitchFamily="2" charset="0"/>
                <a:cs typeface="MV Boli" panose="02000500030200090000" pitchFamily="2" charset="0"/>
              </a:rPr>
              <a:t>Dribble through the cones, without touching them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675320" y="1704969"/>
            <a:ext cx="2864230" cy="395089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8675320" y="1859936"/>
            <a:ext cx="28941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u="sng" dirty="0" smtClean="0">
                <a:latin typeface="MV Boli" panose="02000500030200090000" pitchFamily="2" charset="0"/>
                <a:cs typeface="MV Boli" panose="02000500030200090000" pitchFamily="2" charset="0"/>
              </a:rPr>
              <a:t>Coaching points</a:t>
            </a:r>
          </a:p>
          <a:p>
            <a:endParaRPr lang="en-GB" b="1" u="sng" dirty="0" smtClean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21" name="Picture 2" descr="Vanarama National League Season Preview 2019/20 – The Grass Roots Tourist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386" y="5845488"/>
            <a:ext cx="981749" cy="93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81024" y="0"/>
            <a:ext cx="3810976" cy="154546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822028" y="2369713"/>
            <a:ext cx="262729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MV Boli" panose="02000500030200090000" pitchFamily="2" charset="0"/>
                <a:cs typeface="MV Boli" panose="02000500030200090000" pitchFamily="2" charset="0"/>
              </a:rPr>
              <a:t>Small touches of the ball</a:t>
            </a:r>
          </a:p>
          <a:p>
            <a:pPr marL="285750" indent="-285750">
              <a:buFontTx/>
              <a:buChar char="-"/>
            </a:pPr>
            <a:endParaRPr lang="en-GB" dirty="0" smtClean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MV Boli" panose="02000500030200090000" pitchFamily="2" charset="0"/>
                <a:cs typeface="MV Boli" panose="02000500030200090000" pitchFamily="2" charset="0"/>
              </a:rPr>
              <a:t>Keep ball close control</a:t>
            </a:r>
          </a:p>
          <a:p>
            <a:pPr marL="285750" indent="-285750">
              <a:buFontTx/>
              <a:buChar char="-"/>
            </a:pPr>
            <a:endParaRPr lang="en-GB" dirty="0" smtClean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MV Boli" panose="02000500030200090000" pitchFamily="2" charset="0"/>
                <a:cs typeface="MV Boli" panose="02000500030200090000" pitchFamily="2" charset="0"/>
              </a:rPr>
              <a:t>Use different parts of the foot- sole, inside, outside and laces</a:t>
            </a:r>
            <a:endParaRPr lang="en-GB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58643" y="2970128"/>
            <a:ext cx="4419600" cy="1571625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926386" y="675458"/>
            <a:ext cx="2052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u="sng" dirty="0" smtClean="0">
                <a:latin typeface="MV Boli" panose="02000500030200090000" pitchFamily="2" charset="0"/>
                <a:cs typeface="MV Boli" panose="02000500030200090000" pitchFamily="2" charset="0"/>
              </a:rPr>
              <a:t>Game 1</a:t>
            </a:r>
            <a:endParaRPr lang="en-GB" sz="3200" b="1" u="sng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296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8806851" y="0"/>
            <a:ext cx="3390900" cy="3009900"/>
            <a:chOff x="0" y="0"/>
            <a:chExt cx="3390900" cy="30099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448" t="89" r="-1" b="72014"/>
            <a:stretch/>
          </p:blipFill>
          <p:spPr bwMode="auto">
            <a:xfrm>
              <a:off x="85725" y="28575"/>
              <a:ext cx="3292475" cy="29813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8" name="Right Triangle 7"/>
            <p:cNvSpPr/>
            <p:nvPr/>
          </p:nvSpPr>
          <p:spPr>
            <a:xfrm>
              <a:off x="0" y="0"/>
              <a:ext cx="3390900" cy="2905125"/>
            </a:xfrm>
            <a:prstGeom prst="rt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</p:grpSp>
      <p:grpSp>
        <p:nvGrpSpPr>
          <p:cNvPr id="13" name="Group 12"/>
          <p:cNvGrpSpPr/>
          <p:nvPr/>
        </p:nvGrpSpPr>
        <p:grpSpPr>
          <a:xfrm rot="10800000">
            <a:off x="0" y="3891232"/>
            <a:ext cx="3390900" cy="3009900"/>
            <a:chOff x="0" y="0"/>
            <a:chExt cx="3390900" cy="300990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448" t="89" r="-1" b="72014"/>
            <a:stretch/>
          </p:blipFill>
          <p:spPr bwMode="auto">
            <a:xfrm>
              <a:off x="85725" y="28575"/>
              <a:ext cx="3292475" cy="29813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5" name="Right Triangle 14"/>
            <p:cNvSpPr/>
            <p:nvPr/>
          </p:nvSpPr>
          <p:spPr>
            <a:xfrm>
              <a:off x="0" y="0"/>
              <a:ext cx="3390900" cy="2905125"/>
            </a:xfrm>
            <a:prstGeom prst="rt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7229" t="37269" r="28615" b="28836"/>
          <a:stretch/>
        </p:blipFill>
        <p:spPr>
          <a:xfrm>
            <a:off x="12700" y="100208"/>
            <a:ext cx="2178519" cy="647419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96"/>
          <a:stretch/>
        </p:blipFill>
        <p:spPr>
          <a:xfrm>
            <a:off x="8608902" y="5868408"/>
            <a:ext cx="3571597" cy="9587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8874" y="4541753"/>
            <a:ext cx="709953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3 </a:t>
            </a:r>
            <a:r>
              <a:rPr lang="en-GB" dirty="0" smtClean="0">
                <a:latin typeface="MV Boli" panose="02000500030200090000" pitchFamily="2" charset="0"/>
                <a:cs typeface="MV Boli" panose="02000500030200090000" pitchFamily="2" charset="0"/>
              </a:rPr>
              <a:t>Points: 15 or more</a:t>
            </a:r>
          </a:p>
          <a:p>
            <a:endParaRPr lang="en-GB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2 </a:t>
            </a:r>
            <a:r>
              <a:rPr lang="en-GB" dirty="0" smtClean="0">
                <a:latin typeface="MV Boli" panose="02000500030200090000" pitchFamily="2" charset="0"/>
                <a:cs typeface="MV Boli" panose="02000500030200090000" pitchFamily="2" charset="0"/>
              </a:rPr>
              <a:t>Points: 9-14</a:t>
            </a:r>
          </a:p>
          <a:p>
            <a:endParaRPr lang="en-GB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1 </a:t>
            </a:r>
            <a:r>
              <a:rPr lang="en-GB" dirty="0" smtClean="0">
                <a:latin typeface="MV Boli" panose="02000500030200090000" pitchFamily="2" charset="0"/>
                <a:cs typeface="MV Boli" panose="02000500030200090000" pitchFamily="2" charset="0"/>
              </a:rPr>
              <a:t>Point: 1-8</a:t>
            </a:r>
            <a:endParaRPr lang="en-GB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61" y="4141150"/>
            <a:ext cx="725621" cy="40060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93034" y="110102"/>
            <a:ext cx="73410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u="sng" dirty="0" smtClean="0">
                <a:latin typeface="MV Boli" panose="02000500030200090000" pitchFamily="2" charset="0"/>
                <a:cs typeface="MV Boli" panose="02000500030200090000" pitchFamily="2" charset="0"/>
              </a:rPr>
              <a:t>Gymnastics: Burpee Challenge: KS2</a:t>
            </a:r>
            <a:endParaRPr lang="en-GB" sz="3200" b="1" u="sng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6338" y="1083230"/>
            <a:ext cx="8328914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>
                <a:latin typeface="MV Boli" panose="02000500030200090000" pitchFamily="2" charset="0"/>
                <a:cs typeface="MV Boli" panose="02000500030200090000" pitchFamily="2" charset="0"/>
              </a:rPr>
              <a:t>Curriculum links</a:t>
            </a:r>
          </a:p>
          <a:p>
            <a:r>
              <a:rPr lang="en-GB" dirty="0" smtClean="0">
                <a:latin typeface="MV Boli" panose="02000500030200090000" pitchFamily="2" charset="0"/>
                <a:cs typeface="MV Boli" panose="02000500030200090000" pitchFamily="2" charset="0"/>
              </a:rPr>
              <a:t>Develop strength</a:t>
            </a:r>
            <a:r>
              <a:rPr lang="en-GB" dirty="0"/>
              <a:t> </a:t>
            </a:r>
            <a:r>
              <a:rPr lang="en-GB" dirty="0" smtClean="0">
                <a:latin typeface="MV Boli" panose="02000500030200090000" pitchFamily="2" charset="0"/>
                <a:cs typeface="MV Boli" panose="02000500030200090000" pitchFamily="2" charset="0"/>
              </a:rPr>
              <a:t>and co-ordination</a:t>
            </a:r>
            <a:endParaRPr lang="en-GB" b="1" u="sng" dirty="0" smtClean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endParaRPr lang="en-GB" b="1" u="sng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endParaRPr lang="en-GB" b="1" u="sng" dirty="0" smtClean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endParaRPr lang="en-GB" b="1" u="sng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en-GB" b="1" u="sng" dirty="0" smtClean="0">
                <a:latin typeface="MV Boli" panose="02000500030200090000" pitchFamily="2" charset="0"/>
                <a:cs typeface="MV Boli" panose="02000500030200090000" pitchFamily="2" charset="0"/>
              </a:rPr>
              <a:t>Challenge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 smtClean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MV Boli" panose="02000500030200090000" pitchFamily="2" charset="0"/>
                <a:cs typeface="MV Boli" panose="02000500030200090000" pitchFamily="2" charset="0"/>
              </a:rPr>
              <a:t>How many Burpees can you do in 30 seconds?</a:t>
            </a:r>
            <a:endParaRPr lang="en-GB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705252" y="1802282"/>
            <a:ext cx="2864230" cy="395089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8675320" y="1859936"/>
            <a:ext cx="289416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u="sng" dirty="0" smtClean="0">
                <a:latin typeface="MV Boli" panose="02000500030200090000" pitchFamily="2" charset="0"/>
                <a:cs typeface="MV Boli" panose="02000500030200090000" pitchFamily="2" charset="0"/>
              </a:rPr>
              <a:t>Coaching points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MV Boli" panose="02000500030200090000" pitchFamily="2" charset="0"/>
                <a:cs typeface="MV Boli" panose="02000500030200090000" pitchFamily="2" charset="0"/>
              </a:rPr>
              <a:t>Bottom to heels each time you crouch down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MV Boli" panose="02000500030200090000" pitchFamily="2" charset="0"/>
                <a:cs typeface="MV Boli" panose="02000500030200090000" pitchFamily="2" charset="0"/>
              </a:rPr>
              <a:t>Arms by the ears when jumping up in the air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MV Boli" panose="02000500030200090000" pitchFamily="2" charset="0"/>
                <a:cs typeface="MV Boli" panose="02000500030200090000" pitchFamily="2" charset="0"/>
              </a:rPr>
              <a:t>Body should be in a front support shape when down on the floor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MV Boli" panose="02000500030200090000" pitchFamily="2" charset="0"/>
                <a:cs typeface="MV Boli" panose="02000500030200090000" pitchFamily="2" charset="0"/>
              </a:rPr>
              <a:t>Keep feet together</a:t>
            </a:r>
          </a:p>
        </p:txBody>
      </p:sp>
      <p:pic>
        <p:nvPicPr>
          <p:cNvPr id="21" name="Picture 2" descr="Vanarama National League Season Preview 2019/20 – The Grass Roots Tourist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386" y="5845488"/>
            <a:ext cx="981749" cy="93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Should you be doing Burpees? | Rachel Law Fitnes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0278" y="3253547"/>
            <a:ext cx="2838450" cy="160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4926386" y="675458"/>
            <a:ext cx="2052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u="sng" dirty="0" smtClean="0">
                <a:latin typeface="MV Boli" panose="02000500030200090000" pitchFamily="2" charset="0"/>
                <a:cs typeface="MV Boli" panose="02000500030200090000" pitchFamily="2" charset="0"/>
              </a:rPr>
              <a:t>Game 2</a:t>
            </a:r>
            <a:endParaRPr lang="en-GB" sz="3200" b="1" u="sng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3289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8806851" y="0"/>
            <a:ext cx="3390900" cy="3009900"/>
            <a:chOff x="0" y="0"/>
            <a:chExt cx="3390900" cy="30099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448" t="89" r="-1" b="72014"/>
            <a:stretch/>
          </p:blipFill>
          <p:spPr bwMode="auto">
            <a:xfrm>
              <a:off x="85725" y="28575"/>
              <a:ext cx="3292475" cy="29813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8" name="Right Triangle 7"/>
            <p:cNvSpPr/>
            <p:nvPr/>
          </p:nvSpPr>
          <p:spPr>
            <a:xfrm>
              <a:off x="0" y="0"/>
              <a:ext cx="3390900" cy="2905125"/>
            </a:xfrm>
            <a:prstGeom prst="rt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</p:grpSp>
      <p:grpSp>
        <p:nvGrpSpPr>
          <p:cNvPr id="13" name="Group 12"/>
          <p:cNvGrpSpPr/>
          <p:nvPr/>
        </p:nvGrpSpPr>
        <p:grpSpPr>
          <a:xfrm rot="10800000">
            <a:off x="0" y="3891232"/>
            <a:ext cx="3390900" cy="3009900"/>
            <a:chOff x="0" y="0"/>
            <a:chExt cx="3390900" cy="300990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448" t="89" r="-1" b="72014"/>
            <a:stretch/>
          </p:blipFill>
          <p:spPr bwMode="auto">
            <a:xfrm>
              <a:off x="85725" y="28575"/>
              <a:ext cx="3292475" cy="29813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5" name="Right Triangle 14"/>
            <p:cNvSpPr/>
            <p:nvPr/>
          </p:nvSpPr>
          <p:spPr>
            <a:xfrm>
              <a:off x="0" y="0"/>
              <a:ext cx="3390900" cy="2905125"/>
            </a:xfrm>
            <a:prstGeom prst="rt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7229" t="37269" r="28615" b="28836"/>
          <a:stretch/>
        </p:blipFill>
        <p:spPr>
          <a:xfrm>
            <a:off x="12700" y="100208"/>
            <a:ext cx="2178519" cy="647419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96"/>
          <a:stretch/>
        </p:blipFill>
        <p:spPr>
          <a:xfrm>
            <a:off x="8608902" y="5868408"/>
            <a:ext cx="3571597" cy="9587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4839" y="4391080"/>
            <a:ext cx="709953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3 </a:t>
            </a:r>
            <a:r>
              <a:rPr lang="en-GB" dirty="0" smtClean="0">
                <a:latin typeface="MV Boli" panose="02000500030200090000" pitchFamily="2" charset="0"/>
                <a:cs typeface="MV Boli" panose="02000500030200090000" pitchFamily="2" charset="0"/>
              </a:rPr>
              <a:t>Points: 25+ throws in a minute  </a:t>
            </a:r>
          </a:p>
          <a:p>
            <a:endParaRPr lang="en-GB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2 </a:t>
            </a:r>
            <a:r>
              <a:rPr lang="en-GB" dirty="0" smtClean="0">
                <a:latin typeface="MV Boli" panose="02000500030200090000" pitchFamily="2" charset="0"/>
                <a:cs typeface="MV Boli" panose="02000500030200090000" pitchFamily="2" charset="0"/>
              </a:rPr>
              <a:t>Points: 15 throws in a minute </a:t>
            </a:r>
          </a:p>
          <a:p>
            <a:endParaRPr lang="en-GB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1 </a:t>
            </a:r>
            <a:r>
              <a:rPr lang="en-GB" dirty="0" smtClean="0">
                <a:latin typeface="MV Boli" panose="02000500030200090000" pitchFamily="2" charset="0"/>
                <a:cs typeface="MV Boli" panose="02000500030200090000" pitchFamily="2" charset="0"/>
              </a:rPr>
              <a:t>Point: 5 throws in a minute </a:t>
            </a:r>
            <a:endParaRPr lang="en-GB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38" y="4036375"/>
            <a:ext cx="725621" cy="40060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084608" y="151354"/>
            <a:ext cx="53095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u="sng" dirty="0" smtClean="0">
                <a:latin typeface="MV Boli" panose="02000500030200090000" pitchFamily="2" charset="0"/>
                <a:cs typeface="MV Boli" panose="02000500030200090000" pitchFamily="2" charset="0"/>
              </a:rPr>
              <a:t>Rugby: air passes: KS2</a:t>
            </a:r>
            <a:endParaRPr lang="en-GB" sz="3200" b="1" u="sng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0678" y="1025686"/>
            <a:ext cx="8232563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>
                <a:latin typeface="MV Boli" panose="02000500030200090000" pitchFamily="2" charset="0"/>
                <a:cs typeface="MV Boli" panose="02000500030200090000" pitchFamily="2" charset="0"/>
              </a:rPr>
              <a:t>Curriculum links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MV Boli" panose="02000500030200090000" pitchFamily="2" charset="0"/>
                <a:cs typeface="MV Boli" panose="02000500030200090000" pitchFamily="2" charset="0"/>
              </a:rPr>
              <a:t>Throwing </a:t>
            </a:r>
            <a:r>
              <a:rPr lang="en-GB" sz="1600" dirty="0">
                <a:latin typeface="MV Boli" panose="02000500030200090000" pitchFamily="2" charset="0"/>
                <a:cs typeface="MV Boli" panose="02000500030200090000" pitchFamily="2" charset="0"/>
              </a:rPr>
              <a:t>and catching in </a:t>
            </a:r>
            <a:r>
              <a:rPr lang="en-GB" sz="1600" dirty="0" smtClean="0">
                <a:latin typeface="MV Boli" panose="02000500030200090000" pitchFamily="2" charset="0"/>
                <a:cs typeface="MV Boli" panose="02000500030200090000" pitchFamily="2" charset="0"/>
              </a:rPr>
              <a:t>isolation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MV Boli" panose="02000500030200090000" pitchFamily="2" charset="0"/>
                <a:cs typeface="MV Boli" panose="02000500030200090000" pitchFamily="2" charset="0"/>
              </a:rPr>
              <a:t>Develop </a:t>
            </a:r>
            <a:r>
              <a:rPr lang="en-GB" sz="1600" dirty="0">
                <a:latin typeface="MV Boli" panose="02000500030200090000" pitchFamily="2" charset="0"/>
                <a:cs typeface="MV Boli" panose="02000500030200090000" pitchFamily="2" charset="0"/>
              </a:rPr>
              <a:t>flexibility, strength, technique, control and balance</a:t>
            </a:r>
          </a:p>
          <a:p>
            <a:endParaRPr lang="en-GB" b="1" u="sng" dirty="0" smtClean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endParaRPr lang="en-GB" b="1" u="sng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en-GB" b="1" u="sng" dirty="0" smtClean="0">
                <a:latin typeface="MV Boli" panose="02000500030200090000" pitchFamily="2" charset="0"/>
                <a:cs typeface="MV Boli" panose="02000500030200090000" pitchFamily="2" charset="0"/>
              </a:rPr>
              <a:t>Challenge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MV Boli" panose="02000500030200090000" pitchFamily="2" charset="0"/>
                <a:cs typeface="MV Boli" panose="02000500030200090000" pitchFamily="2" charset="0"/>
              </a:rPr>
              <a:t>Players will throw the ball in the air as many times as they can in a minute.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MV Boli" panose="02000500030200090000" pitchFamily="2" charset="0"/>
                <a:cs typeface="MV Boli" panose="02000500030200090000" pitchFamily="2" charset="0"/>
              </a:rPr>
              <a:t>Ball must go above head height.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MV Boli" panose="02000500030200090000" pitchFamily="2" charset="0"/>
                <a:cs typeface="MV Boli" panose="02000500030200090000" pitchFamily="2" charset="0"/>
              </a:rPr>
              <a:t>If no rugby ball is available, player can use any ball, or balls of socks. </a:t>
            </a:r>
            <a:endParaRPr lang="en-GB" sz="16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705252" y="1802282"/>
            <a:ext cx="2864230" cy="395089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8675320" y="1859936"/>
            <a:ext cx="289416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u="sng" dirty="0" smtClean="0">
                <a:latin typeface="MV Boli" panose="02000500030200090000" pitchFamily="2" charset="0"/>
                <a:cs typeface="MV Boli" panose="02000500030200090000" pitchFamily="2" charset="0"/>
              </a:rPr>
              <a:t>Coaching points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MV Boli" panose="02000500030200090000" pitchFamily="2" charset="0"/>
                <a:cs typeface="MV Boli" panose="02000500030200090000" pitchFamily="2" charset="0"/>
              </a:rPr>
              <a:t>Fingertips on ball, palms not touching ball.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MV Boli" panose="02000500030200090000" pitchFamily="2" charset="0"/>
                <a:cs typeface="MV Boli" panose="02000500030200090000" pitchFamily="2" charset="0"/>
              </a:rPr>
              <a:t>Eyes always on ball, hands up ready to catch it.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MV Boli" panose="02000500030200090000" pitchFamily="2" charset="0"/>
                <a:cs typeface="MV Boli" panose="02000500030200090000" pitchFamily="2" charset="0"/>
              </a:rPr>
              <a:t>Ball to go over head height. </a:t>
            </a:r>
          </a:p>
          <a:p>
            <a:endParaRPr lang="en-GB" dirty="0" smtClean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MV Boli" panose="02000500030200090000" pitchFamily="2" charset="0"/>
                <a:cs typeface="MV Boli" panose="02000500030200090000" pitchFamily="2" charset="0"/>
              </a:rPr>
              <a:t>Quick throws. </a:t>
            </a:r>
            <a:endParaRPr lang="en-GB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372" y="4627697"/>
            <a:ext cx="1004094" cy="1004094"/>
          </a:xfrm>
          <a:prstGeom prst="rect">
            <a:avLst/>
          </a:prstGeom>
        </p:spPr>
      </p:pic>
      <p:pic>
        <p:nvPicPr>
          <p:cNvPr id="21" name="Picture 2" descr="Vanarama National League Season Preview 2019/20 – The Grass Roots Tourist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386" y="5845488"/>
            <a:ext cx="981749" cy="93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4926386" y="675458"/>
            <a:ext cx="2052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u="sng" dirty="0" smtClean="0">
                <a:latin typeface="MV Boli" panose="02000500030200090000" pitchFamily="2" charset="0"/>
                <a:cs typeface="MV Boli" panose="02000500030200090000" pitchFamily="2" charset="0"/>
              </a:rPr>
              <a:t>Game 3</a:t>
            </a:r>
            <a:endParaRPr lang="en-GB" sz="3200" b="1" u="sng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502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8806851" y="0"/>
            <a:ext cx="3390900" cy="3009900"/>
            <a:chOff x="0" y="0"/>
            <a:chExt cx="3390900" cy="30099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448" t="89" r="-1" b="72014"/>
            <a:stretch/>
          </p:blipFill>
          <p:spPr bwMode="auto">
            <a:xfrm>
              <a:off x="85725" y="28575"/>
              <a:ext cx="3292475" cy="29813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8" name="Right Triangle 7"/>
            <p:cNvSpPr/>
            <p:nvPr/>
          </p:nvSpPr>
          <p:spPr>
            <a:xfrm>
              <a:off x="0" y="0"/>
              <a:ext cx="3390900" cy="2905125"/>
            </a:xfrm>
            <a:prstGeom prst="rt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</p:grpSp>
      <p:grpSp>
        <p:nvGrpSpPr>
          <p:cNvPr id="13" name="Group 12"/>
          <p:cNvGrpSpPr/>
          <p:nvPr/>
        </p:nvGrpSpPr>
        <p:grpSpPr>
          <a:xfrm rot="10800000">
            <a:off x="0" y="3891232"/>
            <a:ext cx="3390900" cy="3009900"/>
            <a:chOff x="0" y="0"/>
            <a:chExt cx="3390900" cy="300990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448" t="89" r="-1" b="72014"/>
            <a:stretch/>
          </p:blipFill>
          <p:spPr bwMode="auto">
            <a:xfrm>
              <a:off x="85725" y="28575"/>
              <a:ext cx="3292475" cy="29813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5" name="Right Triangle 14"/>
            <p:cNvSpPr/>
            <p:nvPr/>
          </p:nvSpPr>
          <p:spPr>
            <a:xfrm>
              <a:off x="0" y="0"/>
              <a:ext cx="3390900" cy="2905125"/>
            </a:xfrm>
            <a:prstGeom prst="rt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7229" t="37269" r="28615" b="28836"/>
          <a:stretch/>
        </p:blipFill>
        <p:spPr>
          <a:xfrm>
            <a:off x="12700" y="100208"/>
            <a:ext cx="2178519" cy="647419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96"/>
          <a:stretch/>
        </p:blipFill>
        <p:spPr>
          <a:xfrm>
            <a:off x="8608902" y="5868408"/>
            <a:ext cx="3571597" cy="9587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4839" y="4391080"/>
            <a:ext cx="709953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3 </a:t>
            </a:r>
            <a:r>
              <a:rPr lang="en-GB" dirty="0" smtClean="0">
                <a:latin typeface="MV Boli" panose="02000500030200090000" pitchFamily="2" charset="0"/>
                <a:cs typeface="MV Boli" panose="02000500030200090000" pitchFamily="2" charset="0"/>
              </a:rPr>
              <a:t>Points: 5+ Chapters  </a:t>
            </a:r>
          </a:p>
          <a:p>
            <a:endParaRPr lang="en-GB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2 </a:t>
            </a:r>
            <a:r>
              <a:rPr lang="en-GB" dirty="0" smtClean="0">
                <a:latin typeface="MV Boli" panose="02000500030200090000" pitchFamily="2" charset="0"/>
                <a:cs typeface="MV Boli" panose="02000500030200090000" pitchFamily="2" charset="0"/>
              </a:rPr>
              <a:t>Points: 3-4 Chapters</a:t>
            </a:r>
          </a:p>
          <a:p>
            <a:endParaRPr lang="en-GB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1 </a:t>
            </a:r>
            <a:r>
              <a:rPr lang="en-GB" dirty="0" smtClean="0">
                <a:latin typeface="MV Boli" panose="02000500030200090000" pitchFamily="2" charset="0"/>
                <a:cs typeface="MV Boli" panose="02000500030200090000" pitchFamily="2" charset="0"/>
              </a:rPr>
              <a:t>Point: 1-2 Chapters </a:t>
            </a:r>
            <a:endParaRPr lang="en-GB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38" y="4036375"/>
            <a:ext cx="725621" cy="40060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084608" y="151354"/>
            <a:ext cx="53095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u="sng" dirty="0" smtClean="0">
                <a:latin typeface="MV Boli" panose="02000500030200090000" pitchFamily="2" charset="0"/>
                <a:cs typeface="MV Boli" panose="02000500030200090000" pitchFamily="2" charset="0"/>
              </a:rPr>
              <a:t>English: Reading: KS2</a:t>
            </a:r>
            <a:endParaRPr lang="en-GB" sz="3200" b="1" u="sng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0678" y="1025686"/>
            <a:ext cx="82325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>
                <a:latin typeface="MV Boli" panose="02000500030200090000" pitchFamily="2" charset="0"/>
                <a:cs typeface="MV Boli" panose="02000500030200090000" pitchFamily="2" charset="0"/>
              </a:rPr>
              <a:t>Curriculum links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R</a:t>
            </a:r>
            <a:r>
              <a:rPr lang="en-GB" dirty="0" smtClean="0">
                <a:latin typeface="MV Boli" panose="02000500030200090000" pitchFamily="2" charset="0"/>
                <a:cs typeface="MV Boli" panose="02000500030200090000" pitchFamily="2" charset="0"/>
              </a:rPr>
              <a:t>ead easily, fluently and with good understanding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MV Boli" panose="02000500030200090000" pitchFamily="2" charset="0"/>
                <a:cs typeface="MV Boli" panose="02000500030200090000" pitchFamily="2" charset="0"/>
              </a:rPr>
              <a:t>Use discussion in order to learn; you should be able to elaborate and explain clearly your understanding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u="sng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en-GB" b="1" u="sng" dirty="0" smtClean="0">
                <a:latin typeface="MV Boli" panose="02000500030200090000" pitchFamily="2" charset="0"/>
                <a:cs typeface="MV Boli" panose="02000500030200090000" pitchFamily="2" charset="0"/>
              </a:rPr>
              <a:t>Challenge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MV Boli" panose="02000500030200090000" pitchFamily="2" charset="0"/>
                <a:cs typeface="MV Boli" panose="02000500030200090000" pitchFamily="2" charset="0"/>
              </a:rPr>
              <a:t>Pick a book that you have at home and start reading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MV Boli" panose="02000500030200090000" pitchFamily="2" charset="0"/>
                <a:cs typeface="MV Boli" panose="02000500030200090000" pitchFamily="2" charset="0"/>
              </a:rPr>
              <a:t>Points are scored for how much you read in one sitting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705252" y="1802282"/>
            <a:ext cx="2864230" cy="395089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8756879" y="2851824"/>
            <a:ext cx="289416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latin typeface="MV Boli" panose="02000500030200090000" pitchFamily="2" charset="0"/>
                <a:cs typeface="MV Boli" panose="02000500030200090000" pitchFamily="2" charset="0"/>
              </a:rPr>
              <a:t>After you’ve finished reading can you speak to an adult about what happened in the chapters read. </a:t>
            </a:r>
            <a:endParaRPr lang="en-GB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21" name="Picture 2" descr="Vanarama National League Season Preview 2019/20 – The Grass Roots Tourist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386" y="5845488"/>
            <a:ext cx="981749" cy="93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4926386" y="675458"/>
            <a:ext cx="2052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u="sng" dirty="0" smtClean="0">
                <a:latin typeface="MV Boli" panose="02000500030200090000" pitchFamily="2" charset="0"/>
                <a:cs typeface="MV Boli" panose="02000500030200090000" pitchFamily="2" charset="0"/>
              </a:rPr>
              <a:t>Game 4</a:t>
            </a:r>
            <a:endParaRPr lang="en-GB" sz="3200" b="1" u="sng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103" y="3180784"/>
            <a:ext cx="1033859" cy="1012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4186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8806851" y="0"/>
            <a:ext cx="3390900" cy="3009900"/>
            <a:chOff x="0" y="0"/>
            <a:chExt cx="3390900" cy="30099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448" t="89" r="-1" b="72014"/>
            <a:stretch/>
          </p:blipFill>
          <p:spPr bwMode="auto">
            <a:xfrm>
              <a:off x="85725" y="28575"/>
              <a:ext cx="3292475" cy="29813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8" name="Right Triangle 7"/>
            <p:cNvSpPr/>
            <p:nvPr/>
          </p:nvSpPr>
          <p:spPr>
            <a:xfrm>
              <a:off x="0" y="0"/>
              <a:ext cx="3390900" cy="2905125"/>
            </a:xfrm>
            <a:prstGeom prst="rt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</p:grpSp>
      <p:grpSp>
        <p:nvGrpSpPr>
          <p:cNvPr id="13" name="Group 12"/>
          <p:cNvGrpSpPr/>
          <p:nvPr/>
        </p:nvGrpSpPr>
        <p:grpSpPr>
          <a:xfrm rot="10800000">
            <a:off x="0" y="3891232"/>
            <a:ext cx="3390900" cy="3009900"/>
            <a:chOff x="0" y="0"/>
            <a:chExt cx="3390900" cy="300990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448" t="89" r="-1" b="72014"/>
            <a:stretch/>
          </p:blipFill>
          <p:spPr bwMode="auto">
            <a:xfrm>
              <a:off x="85725" y="28575"/>
              <a:ext cx="3292475" cy="29813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5" name="Right Triangle 14"/>
            <p:cNvSpPr/>
            <p:nvPr/>
          </p:nvSpPr>
          <p:spPr>
            <a:xfrm>
              <a:off x="0" y="0"/>
              <a:ext cx="3390900" cy="2905125"/>
            </a:xfrm>
            <a:prstGeom prst="rt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7229" t="37269" r="28615" b="28836"/>
          <a:stretch/>
        </p:blipFill>
        <p:spPr>
          <a:xfrm>
            <a:off x="12700" y="100208"/>
            <a:ext cx="2178519" cy="647419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96"/>
          <a:stretch/>
        </p:blipFill>
        <p:spPr>
          <a:xfrm>
            <a:off x="8608902" y="5868408"/>
            <a:ext cx="3571597" cy="9587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4839" y="4391080"/>
            <a:ext cx="709953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MV Boli" panose="02000500030200090000" pitchFamily="2" charset="0"/>
                <a:cs typeface="MV Boli" panose="02000500030200090000" pitchFamily="2" charset="0"/>
              </a:rPr>
              <a:t>3 Points: 20+ </a:t>
            </a:r>
          </a:p>
          <a:p>
            <a:endParaRPr lang="en-GB" dirty="0" smtClean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2 Points : </a:t>
            </a:r>
            <a:r>
              <a:rPr lang="en-GB" dirty="0" smtClean="0">
                <a:latin typeface="MV Boli" panose="02000500030200090000" pitchFamily="2" charset="0"/>
                <a:cs typeface="MV Boli" panose="02000500030200090000" pitchFamily="2" charset="0"/>
              </a:rPr>
              <a:t>10</a:t>
            </a:r>
          </a:p>
          <a:p>
            <a:endParaRPr lang="en-GB" dirty="0" smtClean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1 Points :  </a:t>
            </a:r>
            <a:r>
              <a:rPr lang="en-GB" dirty="0" smtClean="0">
                <a:latin typeface="MV Boli" panose="02000500030200090000" pitchFamily="2" charset="0"/>
                <a:cs typeface="MV Boli" panose="02000500030200090000" pitchFamily="2" charset="0"/>
              </a:rPr>
              <a:t>5</a:t>
            </a:r>
            <a:endParaRPr lang="en-GB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38" y="4036375"/>
            <a:ext cx="725621" cy="40060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305177" y="100208"/>
            <a:ext cx="5877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u="sng" dirty="0" smtClean="0">
                <a:latin typeface="MV Boli" panose="02000500030200090000" pitchFamily="2" charset="0"/>
                <a:cs typeface="MV Boli" panose="02000500030200090000" pitchFamily="2" charset="0"/>
              </a:rPr>
              <a:t>FMS: Figure of 8- KS2  </a:t>
            </a:r>
            <a:endParaRPr lang="en-GB" sz="3200" b="1" u="sng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6338" y="1083230"/>
            <a:ext cx="832891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>
                <a:latin typeface="MV Boli" panose="02000500030200090000" pitchFamily="2" charset="0"/>
                <a:cs typeface="MV Boli" panose="02000500030200090000" pitchFamily="2" charset="0"/>
              </a:rPr>
              <a:t>Curriculum links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develop flexibility, strength, technique, control and balance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take part in outdoor and adventurous activity challenges both individually and within a </a:t>
            </a:r>
            <a:r>
              <a:rPr lang="en-GB" dirty="0" smtClean="0">
                <a:latin typeface="MV Boli" panose="02000500030200090000" pitchFamily="2" charset="0"/>
                <a:cs typeface="MV Boli" panose="02000500030200090000" pitchFamily="2" charset="0"/>
              </a:rPr>
              <a:t>team</a:t>
            </a:r>
            <a:endParaRPr lang="en-GB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endParaRPr lang="en-GB" b="1" u="sng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en-GB" b="1" u="sng" dirty="0" smtClean="0">
                <a:latin typeface="MV Boli" panose="02000500030200090000" pitchFamily="2" charset="0"/>
                <a:cs typeface="MV Boli" panose="02000500030200090000" pitchFamily="2" charset="0"/>
              </a:rPr>
              <a:t>Challenge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MV Boli" panose="02000500030200090000" pitchFamily="2" charset="0"/>
                <a:cs typeface="MV Boli" panose="02000500030200090000" pitchFamily="2" charset="0"/>
              </a:rPr>
              <a:t>Players will put the ball through one leg, then through the other one, which counts as one.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MV Boli" panose="02000500030200090000" pitchFamily="2" charset="0"/>
                <a:cs typeface="MV Boli" panose="02000500030200090000" pitchFamily="2" charset="0"/>
              </a:rPr>
              <a:t>Feet must stay on the floor.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U</a:t>
            </a:r>
            <a:r>
              <a:rPr lang="en-GB" dirty="0" smtClean="0">
                <a:latin typeface="MV Boli" panose="02000500030200090000" pitchFamily="2" charset="0"/>
                <a:cs typeface="MV Boli" panose="02000500030200090000" pitchFamily="2" charset="0"/>
              </a:rPr>
              <a:t>se any ball or any household item.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705252" y="1802282"/>
            <a:ext cx="2864230" cy="395089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8675320" y="1859936"/>
            <a:ext cx="289416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u="sng" dirty="0" smtClean="0">
                <a:latin typeface="MV Boli" panose="02000500030200090000" pitchFamily="2" charset="0"/>
                <a:cs typeface="MV Boli" panose="02000500030200090000" pitchFamily="2" charset="0"/>
              </a:rPr>
              <a:t>Coaching points: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Finger tips on ball, not palms.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Use both hands and move around the body.</a:t>
            </a:r>
            <a:r>
              <a:rPr lang="en-GB" b="1" u="sng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endParaRPr lang="en-GB" b="1" u="sng" dirty="0" smtClean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MV Boli" panose="02000500030200090000" pitchFamily="2" charset="0"/>
                <a:cs typeface="MV Boli" panose="02000500030200090000" pitchFamily="2" charset="0"/>
              </a:rPr>
              <a:t>Feet stay on the floor.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endParaRPr lang="en-GB" b="1" u="sng" dirty="0" smtClean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endParaRPr lang="en-GB" dirty="0" smtClean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21" name="Picture 2" descr="Vanarama National League Season Preview 2019/20 – The Grass Roots Tourist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386" y="5845488"/>
            <a:ext cx="981749" cy="93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4926386" y="675458"/>
            <a:ext cx="2052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u="sng" dirty="0" smtClean="0">
                <a:latin typeface="MV Boli" panose="02000500030200090000" pitchFamily="2" charset="0"/>
                <a:cs typeface="MV Boli" panose="02000500030200090000" pitchFamily="2" charset="0"/>
              </a:rPr>
              <a:t>Game 5</a:t>
            </a:r>
            <a:endParaRPr lang="en-GB" sz="3200" b="1" u="sng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929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8806851" y="0"/>
            <a:ext cx="3390900" cy="3009900"/>
            <a:chOff x="0" y="0"/>
            <a:chExt cx="3390900" cy="30099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448" t="89" r="-1" b="72014"/>
            <a:stretch/>
          </p:blipFill>
          <p:spPr bwMode="auto">
            <a:xfrm>
              <a:off x="85725" y="28575"/>
              <a:ext cx="3292475" cy="29813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8" name="Right Triangle 7"/>
            <p:cNvSpPr/>
            <p:nvPr/>
          </p:nvSpPr>
          <p:spPr>
            <a:xfrm>
              <a:off x="0" y="0"/>
              <a:ext cx="3390900" cy="2905125"/>
            </a:xfrm>
            <a:prstGeom prst="rt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</p:grpSp>
      <p:grpSp>
        <p:nvGrpSpPr>
          <p:cNvPr id="13" name="Group 12"/>
          <p:cNvGrpSpPr/>
          <p:nvPr/>
        </p:nvGrpSpPr>
        <p:grpSpPr>
          <a:xfrm rot="10800000">
            <a:off x="0" y="3891232"/>
            <a:ext cx="3390900" cy="3009900"/>
            <a:chOff x="0" y="0"/>
            <a:chExt cx="3390900" cy="300990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448" t="89" r="-1" b="72014"/>
            <a:stretch/>
          </p:blipFill>
          <p:spPr bwMode="auto">
            <a:xfrm>
              <a:off x="85725" y="28575"/>
              <a:ext cx="3292475" cy="29813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5" name="Right Triangle 14"/>
            <p:cNvSpPr/>
            <p:nvPr/>
          </p:nvSpPr>
          <p:spPr>
            <a:xfrm>
              <a:off x="0" y="0"/>
              <a:ext cx="3390900" cy="2905125"/>
            </a:xfrm>
            <a:prstGeom prst="rt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7229" t="37269" r="28615" b="28836"/>
          <a:stretch/>
        </p:blipFill>
        <p:spPr>
          <a:xfrm>
            <a:off x="12700" y="100208"/>
            <a:ext cx="2178519" cy="647419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96"/>
          <a:stretch/>
        </p:blipFill>
        <p:spPr>
          <a:xfrm>
            <a:off x="8608902" y="5868408"/>
            <a:ext cx="3571597" cy="9587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1706" y="4391080"/>
            <a:ext cx="709953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MV Boli" panose="02000500030200090000" pitchFamily="2" charset="0"/>
                <a:cs typeface="MV Boli" panose="02000500030200090000" pitchFamily="2" charset="0"/>
              </a:rPr>
              <a:t>3 Points: Get the answer correct in 0-5 minutes </a:t>
            </a:r>
          </a:p>
          <a:p>
            <a:endParaRPr lang="en-GB" dirty="0" smtClean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2 Points : </a:t>
            </a:r>
            <a:r>
              <a:rPr lang="en-GB" dirty="0" smtClean="0">
                <a:latin typeface="MV Boli" panose="02000500030200090000" pitchFamily="2" charset="0"/>
                <a:cs typeface="MV Boli" panose="02000500030200090000" pitchFamily="2" charset="0"/>
              </a:rPr>
              <a:t>Get the answer correct in 5-7 minutes</a:t>
            </a:r>
          </a:p>
          <a:p>
            <a:endParaRPr lang="en-GB" dirty="0" smtClean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1 Points :  </a:t>
            </a:r>
            <a:r>
              <a:rPr lang="en-GB" dirty="0" smtClean="0">
                <a:latin typeface="MV Boli" panose="02000500030200090000" pitchFamily="2" charset="0"/>
                <a:cs typeface="MV Boli" panose="02000500030200090000" pitchFamily="2" charset="0"/>
              </a:rPr>
              <a:t>Get the answer correct</a:t>
            </a:r>
            <a:endParaRPr lang="en-GB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38" y="4036375"/>
            <a:ext cx="725621" cy="40060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305176" y="138929"/>
            <a:ext cx="5877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u="sng" dirty="0" smtClean="0">
                <a:latin typeface="MV Boli" panose="02000500030200090000" pitchFamily="2" charset="0"/>
                <a:cs typeface="MV Boli" panose="02000500030200090000" pitchFamily="2" charset="0"/>
              </a:rPr>
              <a:t>Maths: Numbers Game: KS2  </a:t>
            </a:r>
            <a:endParaRPr lang="en-GB" sz="3200" b="1" u="sng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6338" y="1083230"/>
            <a:ext cx="832891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>
                <a:latin typeface="MV Boli" panose="02000500030200090000" pitchFamily="2" charset="0"/>
                <a:cs typeface="MV Boli" panose="02000500030200090000" pitchFamily="2" charset="0"/>
              </a:rPr>
              <a:t>Curriculum links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S</a:t>
            </a:r>
            <a:r>
              <a:rPr lang="en-GB" dirty="0" smtClean="0">
                <a:latin typeface="MV Boli" panose="02000500030200090000" pitchFamily="2" charset="0"/>
                <a:cs typeface="MV Boli" panose="02000500030200090000" pitchFamily="2" charset="0"/>
              </a:rPr>
              <a:t>olve problems by applying mathematics to a variety of routine and non-routine problems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MV Boli" panose="02000500030200090000" pitchFamily="2" charset="0"/>
                <a:cs typeface="MV Boli" panose="02000500030200090000" pitchFamily="2" charset="0"/>
              </a:rPr>
              <a:t>Including breaking down problems into a series of simpler steps and persevering in seeking solutions</a:t>
            </a:r>
            <a:endParaRPr lang="en-GB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en-GB" b="1" u="sng" dirty="0" smtClean="0">
                <a:latin typeface="MV Boli" panose="02000500030200090000" pitchFamily="2" charset="0"/>
                <a:cs typeface="MV Boli" panose="02000500030200090000" pitchFamily="2" charset="0"/>
              </a:rPr>
              <a:t>Challenge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MV Boli" panose="02000500030200090000" pitchFamily="2" charset="0"/>
                <a:cs typeface="MV Boli" panose="02000500030200090000" pitchFamily="2" charset="0"/>
              </a:rPr>
              <a:t>Follow the link </a:t>
            </a:r>
            <a:r>
              <a:rPr lang="en-GB" dirty="0" smtClean="0">
                <a:latin typeface="MV Boli" panose="02000500030200090000" pitchFamily="2" charset="0"/>
                <a:cs typeface="MV Boli" panose="02000500030200090000" pitchFamily="2" charset="0"/>
                <a:hlinkClick r:id="rId6"/>
              </a:rPr>
              <a:t>http://happysoft.org.uk/countdown/numgame.php</a:t>
            </a:r>
            <a:endParaRPr lang="en-GB" dirty="0" smtClean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MV Boli" panose="02000500030200090000" pitchFamily="2" charset="0"/>
                <a:cs typeface="MV Boli" panose="02000500030200090000" pitchFamily="2" charset="0"/>
              </a:rPr>
              <a:t>Select the numbers and once the number has been generated try and solve the problem </a:t>
            </a:r>
            <a:endParaRPr lang="en-GB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705252" y="1802282"/>
            <a:ext cx="2864230" cy="395089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8675320" y="1859936"/>
            <a:ext cx="289416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MV Boli" panose="02000500030200090000" pitchFamily="2" charset="0"/>
                <a:cs typeface="MV Boli" panose="02000500030200090000" pitchFamily="2" charset="0"/>
              </a:rPr>
              <a:t>Use a pen and paper to do your working out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MV Boli" panose="02000500030200090000" pitchFamily="2" charset="0"/>
                <a:cs typeface="MV Boli" panose="02000500030200090000" pitchFamily="2" charset="0"/>
              </a:rPr>
              <a:t>If you need to use a calculator to help you </a:t>
            </a:r>
            <a:endParaRPr lang="en-GB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endParaRPr lang="en-GB" b="1" u="sng" dirty="0" smtClean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endParaRPr lang="en-GB" dirty="0" smtClean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21" name="Picture 2" descr="Vanarama National League Season Preview 2019/20 – The Grass Roots Tourist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386" y="5845488"/>
            <a:ext cx="981749" cy="93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4926386" y="675458"/>
            <a:ext cx="2052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u="sng" dirty="0" smtClean="0">
                <a:latin typeface="MV Boli" panose="02000500030200090000" pitchFamily="2" charset="0"/>
                <a:cs typeface="MV Boli" panose="02000500030200090000" pitchFamily="2" charset="0"/>
              </a:rPr>
              <a:t>Game 6</a:t>
            </a:r>
            <a:endParaRPr lang="en-GB" sz="3200" b="1" u="sng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30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1250</Words>
  <Application>Microsoft Office PowerPoint</Application>
  <PresentationFormat>Widescreen</PresentationFormat>
  <Paragraphs>227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MV Boli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T1</dc:creator>
  <cp:lastModifiedBy>Vanessa Patterson</cp:lastModifiedBy>
  <cp:revision>12</cp:revision>
  <dcterms:created xsi:type="dcterms:W3CDTF">2021-01-04T20:19:15Z</dcterms:created>
  <dcterms:modified xsi:type="dcterms:W3CDTF">2021-01-11T20:46:12Z</dcterms:modified>
</cp:coreProperties>
</file>